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911" r:id="rId1"/>
    <p:sldMasterId id="2147483923" r:id="rId2"/>
  </p:sldMasterIdLst>
  <p:notesMasterIdLst>
    <p:notesMasterId r:id="rId21"/>
  </p:notesMasterIdLst>
  <p:sldIdLst>
    <p:sldId id="256" r:id="rId3"/>
    <p:sldId id="260" r:id="rId4"/>
    <p:sldId id="257" r:id="rId5"/>
    <p:sldId id="262" r:id="rId6"/>
    <p:sldId id="294" r:id="rId7"/>
    <p:sldId id="281" r:id="rId8"/>
    <p:sldId id="282" r:id="rId9"/>
    <p:sldId id="283" r:id="rId10"/>
    <p:sldId id="279" r:id="rId11"/>
    <p:sldId id="280" r:id="rId12"/>
    <p:sldId id="285" r:id="rId13"/>
    <p:sldId id="286" r:id="rId14"/>
    <p:sldId id="287" r:id="rId15"/>
    <p:sldId id="288" r:id="rId16"/>
    <p:sldId id="289" r:id="rId17"/>
    <p:sldId id="290" r:id="rId18"/>
    <p:sldId id="293" r:id="rId19"/>
    <p:sldId id="292"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3"/>
    <p:restoredTop sz="59873"/>
  </p:normalViewPr>
  <p:slideViewPr>
    <p:cSldViewPr snapToGrid="0" snapToObjects="1">
      <p:cViewPr varScale="1">
        <p:scale>
          <a:sx n="118" d="100"/>
          <a:sy n="118" d="100"/>
        </p:scale>
        <p:origin x="1056" y="208"/>
      </p:cViewPr>
      <p:guideLst>
        <p:guide orient="horz" pos="2160"/>
        <p:guide pos="2880"/>
      </p:guideLst>
    </p:cSldViewPr>
  </p:slideViewPr>
  <p:outlineViewPr>
    <p:cViewPr>
      <p:scale>
        <a:sx n="33" d="100"/>
        <a:sy n="33" d="100"/>
      </p:scale>
      <p:origin x="0" y="0"/>
    </p:cViewPr>
  </p:outlineViewPr>
  <p:notesTextViewPr>
    <p:cViewPr>
      <p:scale>
        <a:sx n="160" d="100"/>
        <a:sy n="160" d="100"/>
      </p:scale>
      <p:origin x="0" y="0"/>
    </p:cViewPr>
  </p:notesTextViewPr>
  <p:sorterViewPr>
    <p:cViewPr>
      <p:scale>
        <a:sx n="66" d="100"/>
        <a:sy n="66" d="100"/>
      </p:scale>
      <p:origin x="0" y="0"/>
    </p:cViewPr>
  </p:sorterViewPr>
  <p:notesViewPr>
    <p:cSldViewPr snapToGrid="0" snapToObjects="1">
      <p:cViewPr varScale="1">
        <p:scale>
          <a:sx n="84" d="100"/>
          <a:sy n="84" d="100"/>
        </p:scale>
        <p:origin x="-298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43A326-E071-1840-9631-AE2FBF7B0F7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111" charset="0"/>
                <a:ea typeface="ＭＳ Ｐゴシック" pitchFamily="-111" charset="-128"/>
                <a:cs typeface="ＭＳ Ｐゴシック" pitchFamily="-111" charset="-128"/>
              </a:defRPr>
            </a:lvl1pPr>
          </a:lstStyle>
          <a:p>
            <a:pPr>
              <a:defRPr/>
            </a:pPr>
            <a:endParaRPr lang="fr-FR"/>
          </a:p>
        </p:txBody>
      </p:sp>
      <p:sp>
        <p:nvSpPr>
          <p:cNvPr id="3" name="Date Placeholder 2">
            <a:extLst>
              <a:ext uri="{FF2B5EF4-FFF2-40B4-BE49-F238E27FC236}">
                <a16:creationId xmlns:a16="http://schemas.microsoft.com/office/drawing/2014/main" id="{4A851FD3-85CA-4947-8CDF-C515D31404B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B70638A1-4305-084B-A8D2-ADD5B0E7D50A}" type="datetime1">
              <a:rPr lang="en-US" altLang="en-US"/>
              <a:pPr>
                <a:defRPr/>
              </a:pPr>
              <a:t>1/29/21</a:t>
            </a:fld>
            <a:endParaRPr lang="en-US" altLang="en-US"/>
          </a:p>
        </p:txBody>
      </p:sp>
      <p:sp>
        <p:nvSpPr>
          <p:cNvPr id="4" name="Slide Image Placeholder 3">
            <a:extLst>
              <a:ext uri="{FF2B5EF4-FFF2-40B4-BE49-F238E27FC236}">
                <a16:creationId xmlns:a16="http://schemas.microsoft.com/office/drawing/2014/main" id="{67DDC6F6-7B76-2842-817E-E14CBDC9834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a:p>
        </p:txBody>
      </p:sp>
      <p:sp>
        <p:nvSpPr>
          <p:cNvPr id="5" name="Notes Placeholder 4">
            <a:extLst>
              <a:ext uri="{FF2B5EF4-FFF2-40B4-BE49-F238E27FC236}">
                <a16:creationId xmlns:a16="http://schemas.microsoft.com/office/drawing/2014/main" id="{33CCB3E5-B035-184F-9D14-1A9FC6CAB354}"/>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D97097-0815-4C4F-804F-748C7DA97839}"/>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111" charset="0"/>
                <a:ea typeface="ＭＳ Ｐゴシック" pitchFamily="-111" charset="-128"/>
                <a:cs typeface="ＭＳ Ｐゴシック" pitchFamily="-111" charset="-128"/>
              </a:defRPr>
            </a:lvl1pPr>
          </a:lstStyle>
          <a:p>
            <a:pPr>
              <a:defRPr/>
            </a:pPr>
            <a:endParaRPr lang="fr-FR"/>
          </a:p>
        </p:txBody>
      </p:sp>
      <p:sp>
        <p:nvSpPr>
          <p:cNvPr id="7" name="Slide Number Placeholder 6">
            <a:extLst>
              <a:ext uri="{FF2B5EF4-FFF2-40B4-BE49-F238E27FC236}">
                <a16:creationId xmlns:a16="http://schemas.microsoft.com/office/drawing/2014/main" id="{D76D722B-BF5B-EA49-932C-DD8D91E1B64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42DD337-D5FD-994A-8FDC-4B593D6FFD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E7F031D-1BBC-7C43-9E61-5B01F89F0F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201AD6A-6A31-D747-AB66-DDAB4097D6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panose="020B0600070205080204" pitchFamily="34" charset="-128"/>
              </a:rPr>
              <a:t>The slides and notes in this presentation</a:t>
            </a:r>
            <a:r>
              <a:rPr lang="en-US" altLang="ja-JP" dirty="0">
                <a:ea typeface="ＭＳ Ｐゴシック" panose="020B0600070205080204" pitchFamily="34" charset="-128"/>
              </a:rPr>
              <a:t> are suggestions to help you get you started. You should personalize this presentation by incorporating your experiences and examples. The presentation will be more effective if you also adapt it to fit the needs of your potential clients.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b="1" dirty="0">
                <a:ea typeface="ＭＳ Ｐゴシック" panose="020B0600070205080204" pitchFamily="34" charset="-128"/>
              </a:rPr>
              <a:t>Title slide</a:t>
            </a:r>
          </a:p>
          <a:p>
            <a:pPr eaLnBrk="1" hangingPunct="1">
              <a:spcBef>
                <a:spcPct val="0"/>
              </a:spcBef>
            </a:pPr>
            <a:r>
              <a:rPr lang="en-US" altLang="en-US" dirty="0">
                <a:ea typeface="ＭＳ Ｐゴシック" panose="020B0600070205080204" pitchFamily="34" charset="-128"/>
              </a:rPr>
              <a:t>Craft a title to fit your specific audience. Here are some examples of how you could personalize this slide.</a:t>
            </a:r>
          </a:p>
          <a:p>
            <a:pPr eaLnBrk="1" hangingPunct="1">
              <a:spcBef>
                <a:spcPct val="0"/>
              </a:spcBef>
            </a:pPr>
            <a:r>
              <a:rPr lang="en-US" altLang="ja-JP" dirty="0">
                <a:ea typeface="ＭＳ Ｐゴシック" panose="020B0600070205080204" pitchFamily="34" charset="-128"/>
              </a:rPr>
              <a:t>- Putting the power of language to work for small businesses in [name of your city] </a:t>
            </a:r>
          </a:p>
          <a:p>
            <a:pPr eaLnBrk="1" hangingPunct="1">
              <a:spcBef>
                <a:spcPct val="0"/>
              </a:spcBef>
            </a:pPr>
            <a:r>
              <a:rPr lang="en-US" altLang="ja-JP" dirty="0">
                <a:ea typeface="ＭＳ Ｐゴシック" panose="020B0600070205080204" pitchFamily="34" charset="-128"/>
              </a:rPr>
              <a:t>- Putting the power of language to work in patent litigation</a:t>
            </a:r>
          </a:p>
          <a:p>
            <a:pPr eaLnBrk="1" hangingPunct="1">
              <a:spcBef>
                <a:spcPct val="0"/>
              </a:spcBef>
            </a:pPr>
            <a:r>
              <a:rPr lang="en-US" altLang="ja-JP" dirty="0">
                <a:ea typeface="ＭＳ Ｐゴシック" panose="020B0600070205080204" pitchFamily="34" charset="-128"/>
              </a:rPr>
              <a:t>- Putting the power of language to work in community healthcare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b="1" dirty="0">
                <a:ea typeface="ＭＳ Ｐゴシック" panose="020B0600070205080204" pitchFamily="34" charset="-128"/>
              </a:rPr>
              <a:t>Sample statements for your introduction</a:t>
            </a: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a:t>
            </a:r>
            <a:r>
              <a:rPr lang="ja-JP" altLang="en-US">
                <a:ea typeface="ＭＳ Ｐゴシック" panose="020B0600070205080204" pitchFamily="34" charset="-128"/>
              </a:rPr>
              <a:t>’</a:t>
            </a:r>
            <a:r>
              <a:rPr lang="en-US" altLang="ja-JP" dirty="0">
                <a:ea typeface="ＭＳ Ｐゴシック" panose="020B0600070205080204" pitchFamily="34" charset="-128"/>
              </a:rPr>
              <a:t>m a professional translator, which is one of the most exciting jobs around. Translators often work in the shadows, but the work we do sets the stage for transactions in virtually every sector of the economy. Today I want to tell you about how I work, and how I can make your business more successful. </a:t>
            </a:r>
          </a:p>
          <a:p>
            <a:pPr eaLnBrk="1" hangingPunct="1">
              <a:spcBef>
                <a:spcPct val="0"/>
              </a:spcBef>
            </a:pPr>
            <a:endParaRPr lang="en-US" altLang="en-US" dirty="0">
              <a:ea typeface="ＭＳ Ｐゴシック" panose="020B0600070205080204" pitchFamily="34" charset="-128"/>
            </a:endParaRPr>
          </a:p>
        </p:txBody>
      </p:sp>
      <p:sp>
        <p:nvSpPr>
          <p:cNvPr id="6148" name="Slide Number Placeholder 3">
            <a:extLst>
              <a:ext uri="{FF2B5EF4-FFF2-40B4-BE49-F238E27FC236}">
                <a16:creationId xmlns:a16="http://schemas.microsoft.com/office/drawing/2014/main" id="{71DB8093-2CAA-4947-B285-46893C6686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AFF545B-997A-9643-9DFE-C52EBFDD3465}"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E7AAF9D-9089-EF44-A2F4-52E2BA0E1F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FA4347F-795C-4A46-B115-130D590B88D7}"/>
              </a:ext>
            </a:extLst>
          </p:cNvPr>
          <p:cNvSpPr>
            <a:spLocks noGrp="1"/>
          </p:cNvSpPr>
          <p:nvPr>
            <p:ph type="body" idx="1"/>
          </p:nvPr>
        </p:nvSpPr>
        <p:spPr bwMode="auto"/>
        <p:txBody>
          <a:bodyPr>
            <a:normAutofit fontScale="92500" lnSpcReduction="20000"/>
          </a:bodyPr>
          <a:lstStyle/>
          <a:p>
            <a:pPr eaLnBrk="1" hangingPunct="1">
              <a:spcBef>
                <a:spcPct val="0"/>
              </a:spcBef>
              <a:defRPr/>
            </a:pPr>
            <a:r>
              <a:rPr lang="en-US" altLang="en-US" dirty="0">
                <a:solidFill>
                  <a:srgbClr val="000000"/>
                </a:solidFill>
                <a:ea typeface="ＭＳ Ｐゴシック" panose="020B0600070205080204" pitchFamily="34" charset="-128"/>
              </a:rPr>
              <a:t>Today I want to give you some practical advice about how to avoid embarrassing mistakes. </a:t>
            </a:r>
          </a:p>
          <a:p>
            <a:pPr eaLnBrk="1" hangingPunct="1">
              <a:spcBef>
                <a:spcPct val="0"/>
              </a:spcBef>
              <a:defRPr/>
            </a:pPr>
            <a:r>
              <a:rPr lang="en-US" altLang="en-US" dirty="0">
                <a:solidFill>
                  <a:srgbClr val="000000"/>
                </a:solidFill>
                <a:ea typeface="ＭＳ Ｐゴシック" panose="020B0600070205080204" pitchFamily="34" charset="-128"/>
              </a:rPr>
              <a:t>About how to get texts translated right the first time around.</a:t>
            </a:r>
          </a:p>
          <a:p>
            <a:pPr eaLnBrk="1" hangingPunct="1">
              <a:spcBef>
                <a:spcPct val="0"/>
              </a:spcBef>
              <a:defRPr/>
            </a:pPr>
            <a:r>
              <a:rPr lang="en-US" altLang="en-US" dirty="0">
                <a:solidFill>
                  <a:srgbClr val="000000"/>
                </a:solidFill>
                <a:ea typeface="ＭＳ Ｐゴシック" panose="020B0600070205080204" pitchFamily="34" charset="-128"/>
              </a:rPr>
              <a:t>An ATA brochure called </a:t>
            </a:r>
            <a:r>
              <a:rPr lang="ja-JP" altLang="en-US">
                <a:solidFill>
                  <a:srgbClr val="000000"/>
                </a:solidFill>
                <a:ea typeface="ＭＳ Ｐゴシック" panose="020B0600070205080204" pitchFamily="34" charset="-128"/>
              </a:rPr>
              <a:t>“</a:t>
            </a:r>
            <a:r>
              <a:rPr lang="en-US" altLang="ja-JP" dirty="0">
                <a:solidFill>
                  <a:srgbClr val="000000"/>
                </a:solidFill>
                <a:ea typeface="ＭＳ Ｐゴシック" panose="020B0600070205080204" pitchFamily="34" charset="-128"/>
              </a:rPr>
              <a:t>Translation, getting it right</a:t>
            </a:r>
            <a:r>
              <a:rPr lang="ja-JP" altLang="en-US">
                <a:solidFill>
                  <a:srgbClr val="000000"/>
                </a:solidFill>
                <a:ea typeface="ＭＳ Ｐゴシック" panose="020B0600070205080204" pitchFamily="34" charset="-128"/>
              </a:rPr>
              <a:t>”</a:t>
            </a:r>
            <a:r>
              <a:rPr lang="en-US" altLang="ja-JP" dirty="0">
                <a:solidFill>
                  <a:srgbClr val="000000"/>
                </a:solidFill>
                <a:ea typeface="ＭＳ Ｐゴシック" panose="020B0600070205080204" pitchFamily="34" charset="-128"/>
              </a:rPr>
              <a:t> lays out the basics. </a:t>
            </a:r>
          </a:p>
          <a:p>
            <a:pPr eaLnBrk="1" hangingPunct="1">
              <a:spcBef>
                <a:spcPct val="0"/>
              </a:spcBef>
              <a:defRPr/>
            </a:pPr>
            <a:r>
              <a:rPr lang="en-US" altLang="en-US" dirty="0">
                <a:solidFill>
                  <a:srgbClr val="000000"/>
                </a:solidFill>
                <a:ea typeface="ＭＳ Ｐゴシック" panose="020B0600070205080204" pitchFamily="34" charset="-128"/>
              </a:rPr>
              <a:t>OPTIONS:</a:t>
            </a:r>
          </a:p>
          <a:p>
            <a:pPr eaLnBrk="1" hangingPunct="1">
              <a:spcBef>
                <a:spcPct val="0"/>
              </a:spcBef>
              <a:defRPr/>
            </a:pPr>
            <a:r>
              <a:rPr lang="en-US" altLang="en-US" dirty="0">
                <a:solidFill>
                  <a:srgbClr val="000000"/>
                </a:solidFill>
                <a:ea typeface="ＭＳ Ｐゴシック" panose="020B0600070205080204" pitchFamily="34" charset="-128"/>
              </a:rPr>
              <a:t>[You</a:t>
            </a:r>
            <a:r>
              <a:rPr lang="ja-JP" altLang="en-US">
                <a:solidFill>
                  <a:srgbClr val="000000"/>
                </a:solidFill>
                <a:ea typeface="ＭＳ Ｐゴシック" panose="020B0600070205080204" pitchFamily="34" charset="-128"/>
              </a:rPr>
              <a:t>’</a:t>
            </a:r>
            <a:r>
              <a:rPr lang="en-US" altLang="ja-JP" dirty="0" err="1">
                <a:solidFill>
                  <a:srgbClr val="000000"/>
                </a:solidFill>
                <a:ea typeface="ＭＳ Ｐゴシック" panose="020B0600070205080204" pitchFamily="34" charset="-128"/>
              </a:rPr>
              <a:t>ve</a:t>
            </a:r>
            <a:r>
              <a:rPr lang="en-US" altLang="ja-JP" dirty="0">
                <a:solidFill>
                  <a:srgbClr val="000000"/>
                </a:solidFill>
                <a:ea typeface="ＭＳ Ｐゴシック" panose="020B0600070205080204" pitchFamily="34" charset="-128"/>
              </a:rPr>
              <a:t> got a copy in your bag]</a:t>
            </a:r>
          </a:p>
          <a:p>
            <a:pPr eaLnBrk="1" hangingPunct="1">
              <a:spcBef>
                <a:spcPct val="0"/>
              </a:spcBef>
              <a:defRPr/>
            </a:pPr>
            <a:r>
              <a:rPr lang="en-US" altLang="en-US" dirty="0">
                <a:solidFill>
                  <a:srgbClr val="000000"/>
                </a:solidFill>
                <a:ea typeface="ＭＳ Ｐゴシック" panose="020B0600070205080204" pitchFamily="34" charset="-128"/>
              </a:rPr>
              <a:t>[There are copies on the table at the back]</a:t>
            </a:r>
          </a:p>
          <a:p>
            <a:pPr eaLnBrk="1" hangingPunct="1">
              <a:spcBef>
                <a:spcPct val="0"/>
              </a:spcBef>
              <a:defRPr/>
            </a:pPr>
            <a:r>
              <a:rPr lang="en-US" altLang="en-US" dirty="0">
                <a:solidFill>
                  <a:srgbClr val="000000"/>
                </a:solidFill>
                <a:ea typeface="ＭＳ Ｐゴシック" panose="020B0600070205080204" pitchFamily="34" charset="-128"/>
              </a:rPr>
              <a:t>and you can download a pdf at no charge from the ATA site (</a:t>
            </a:r>
            <a:r>
              <a:rPr lang="en-US" altLang="en-US" dirty="0" err="1">
                <a:solidFill>
                  <a:srgbClr val="000000"/>
                </a:solidFill>
                <a:ea typeface="ＭＳ Ｐゴシック" panose="020B0600070205080204" pitchFamily="34" charset="-128"/>
              </a:rPr>
              <a:t>atanet.org</a:t>
            </a:r>
            <a:r>
              <a:rPr lang="en-US" altLang="en-US" dirty="0">
                <a:solidFill>
                  <a:srgbClr val="000000"/>
                </a:solidFill>
                <a:ea typeface="ＭＳ Ｐゴシック" panose="020B0600070205080204" pitchFamily="34" charset="-128"/>
              </a:rPr>
              <a:t>).</a:t>
            </a:r>
          </a:p>
          <a:p>
            <a:pPr eaLnBrk="1" hangingPunct="1">
              <a:spcBef>
                <a:spcPct val="0"/>
              </a:spcBef>
              <a:defRPr/>
            </a:pPr>
            <a:r>
              <a:rPr lang="en-US" altLang="en-US" dirty="0">
                <a:solidFill>
                  <a:srgbClr val="000000"/>
                </a:solidFill>
                <a:ea typeface="ＭＳ Ｐゴシック" panose="020B0600070205080204" pitchFamily="34" charset="-128"/>
              </a:rPr>
              <a:t>The ATA also publishes a more detailed explanation of the types of questions you</a:t>
            </a:r>
            <a:r>
              <a:rPr lang="ja-JP" altLang="en-US">
                <a:solidFill>
                  <a:srgbClr val="000000"/>
                </a:solidFill>
                <a:ea typeface="ＭＳ Ｐゴシック" panose="020B0600070205080204" pitchFamily="34" charset="-128"/>
              </a:rPr>
              <a:t>’</a:t>
            </a:r>
            <a:r>
              <a:rPr lang="en-US" altLang="ja-JP" dirty="0" err="1">
                <a:solidFill>
                  <a:srgbClr val="000000"/>
                </a:solidFill>
                <a:ea typeface="ＭＳ Ｐゴシック" panose="020B0600070205080204" pitchFamily="34" charset="-128"/>
              </a:rPr>
              <a:t>ll</a:t>
            </a:r>
            <a:r>
              <a:rPr lang="en-US" altLang="ja-JP" dirty="0">
                <a:solidFill>
                  <a:srgbClr val="000000"/>
                </a:solidFill>
                <a:ea typeface="ＭＳ Ｐゴシック" panose="020B0600070205080204" pitchFamily="34" charset="-128"/>
              </a:rPr>
              <a:t> need to answer right up front to make sure your budget is spent well. </a:t>
            </a:r>
          </a:p>
          <a:p>
            <a:pPr eaLnBrk="1" hangingPunct="1">
              <a:spcBef>
                <a:spcPct val="0"/>
              </a:spcBef>
              <a:defRPr/>
            </a:pPr>
            <a:r>
              <a:rPr lang="en-US" altLang="en-US" dirty="0">
                <a:solidFill>
                  <a:srgbClr val="000000"/>
                </a:solidFill>
                <a:ea typeface="ＭＳ Ｐゴシック" panose="020B0600070205080204" pitchFamily="34" charset="-128"/>
              </a:rPr>
              <a:t>It</a:t>
            </a:r>
            <a:r>
              <a:rPr lang="ja-JP" altLang="en-US">
                <a:solidFill>
                  <a:srgbClr val="000000"/>
                </a:solidFill>
                <a:ea typeface="ＭＳ Ｐゴシック" panose="020B0600070205080204" pitchFamily="34" charset="-128"/>
              </a:rPr>
              <a:t>’</a:t>
            </a:r>
            <a:r>
              <a:rPr lang="en-US" altLang="ja-JP" dirty="0">
                <a:solidFill>
                  <a:srgbClr val="000000"/>
                </a:solidFill>
                <a:ea typeface="ＭＳ Ｐゴシック" panose="020B0600070205080204" pitchFamily="34" charset="-128"/>
              </a:rPr>
              <a:t>s called </a:t>
            </a:r>
            <a:r>
              <a:rPr lang="ja-JP" altLang="en-US">
                <a:solidFill>
                  <a:srgbClr val="000000"/>
                </a:solidFill>
                <a:ea typeface="ＭＳ Ｐゴシック" panose="020B0600070205080204" pitchFamily="34" charset="-128"/>
              </a:rPr>
              <a:t>“</a:t>
            </a:r>
            <a:r>
              <a:rPr lang="en-US" altLang="ja-JP" dirty="0">
                <a:solidFill>
                  <a:srgbClr val="000000"/>
                </a:solidFill>
                <a:ea typeface="ＭＳ Ｐゴシック" panose="020B0600070205080204" pitchFamily="34" charset="-128"/>
              </a:rPr>
              <a:t>Translation: Buying a non-commodity</a:t>
            </a:r>
            <a:r>
              <a:rPr lang="ja-JP" altLang="en-US">
                <a:solidFill>
                  <a:srgbClr val="000000"/>
                </a:solidFill>
                <a:ea typeface="ＭＳ Ｐゴシック" panose="020B0600070205080204" pitchFamily="34" charset="-128"/>
              </a:rPr>
              <a:t>”</a:t>
            </a:r>
            <a:r>
              <a:rPr lang="en-US" altLang="ja-JP" dirty="0">
                <a:solidFill>
                  <a:srgbClr val="000000"/>
                </a:solidFill>
                <a:ea typeface="ＭＳ Ｐゴシック" panose="020B0600070205080204" pitchFamily="34" charset="-128"/>
              </a:rPr>
              <a:t> and is also downloadable for free in pdf format from the ATA website. </a:t>
            </a:r>
          </a:p>
          <a:p>
            <a:pPr eaLnBrk="1" hangingPunct="1">
              <a:spcBef>
                <a:spcPct val="0"/>
              </a:spcBef>
              <a:defRPr/>
            </a:pPr>
            <a:endParaRPr lang="en-US" altLang="en-US" dirty="0">
              <a:solidFill>
                <a:srgbClr val="000000"/>
              </a:solidFill>
              <a:ea typeface="ＭＳ Ｐゴシック" panose="020B0600070205080204" pitchFamily="34" charset="-128"/>
            </a:endParaRPr>
          </a:p>
          <a:p>
            <a:pPr eaLnBrk="1" hangingPunct="1">
              <a:spcBef>
                <a:spcPct val="0"/>
              </a:spcBef>
              <a:defRPr/>
            </a:pPr>
            <a:r>
              <a:rPr lang="en-US" altLang="en-US" dirty="0">
                <a:solidFill>
                  <a:srgbClr val="000000"/>
                </a:solidFill>
                <a:ea typeface="ＭＳ Ｐゴシック" panose="020B0600070205080204" pitchFamily="34" charset="-128"/>
              </a:rPr>
              <a:t>But I</a:t>
            </a:r>
            <a:r>
              <a:rPr lang="ja-JP" altLang="en-US">
                <a:solidFill>
                  <a:srgbClr val="000000"/>
                </a:solidFill>
                <a:ea typeface="ＭＳ Ｐゴシック" panose="020B0600070205080204" pitchFamily="34" charset="-128"/>
              </a:rPr>
              <a:t>’</a:t>
            </a:r>
            <a:r>
              <a:rPr lang="en-US" altLang="ja-JP" dirty="0" err="1">
                <a:solidFill>
                  <a:srgbClr val="000000"/>
                </a:solidFill>
                <a:ea typeface="ＭＳ Ｐゴシック" panose="020B0600070205080204" pitchFamily="34" charset="-128"/>
              </a:rPr>
              <a:t>ve</a:t>
            </a:r>
            <a:r>
              <a:rPr lang="en-US" altLang="ja-JP" dirty="0">
                <a:solidFill>
                  <a:srgbClr val="000000"/>
                </a:solidFill>
                <a:ea typeface="ＭＳ Ｐゴシック" panose="020B0600070205080204" pitchFamily="34" charset="-128"/>
              </a:rPr>
              <a:t> got four tips to share with you today</a:t>
            </a:r>
            <a:r>
              <a:rPr lang="fr-FR" altLang="ja-JP" dirty="0">
                <a:solidFill>
                  <a:srgbClr val="000000"/>
                </a:solidFill>
                <a:ea typeface="ＭＳ Ｐゴシック" panose="020B0600070205080204" pitchFamily="34" charset="-128"/>
              </a:rPr>
              <a:t>…</a:t>
            </a:r>
          </a:p>
          <a:p>
            <a:pPr eaLnBrk="1" hangingPunct="1">
              <a:spcBef>
                <a:spcPct val="0"/>
              </a:spcBef>
              <a:defRPr/>
            </a:pPr>
            <a:endParaRPr lang="fr-FR" altLang="ja-JP" dirty="0">
              <a:solidFill>
                <a:srgbClr val="000000"/>
              </a:solidFill>
              <a:ea typeface="ＭＳ Ｐゴシック" panose="020B0600070205080204" pitchFamily="34" charset="-128"/>
            </a:endParaRPr>
          </a:p>
          <a:p>
            <a:pPr eaLnBrk="1" hangingPunct="1">
              <a:spcBef>
                <a:spcPct val="0"/>
              </a:spcBef>
              <a:defRPr/>
            </a:pPr>
            <a:r>
              <a:rPr lang="en-US" altLang="en-US" dirty="0">
                <a:solidFill>
                  <a:srgbClr val="000000"/>
                </a:solidFill>
                <a:ea typeface="ＭＳ Ｐゴシック" panose="020B0600070205080204" pitchFamily="34" charset="-128"/>
              </a:rPr>
              <a:t>OK, THIS TIME, READ THE SLIDE OUT LOUD.</a:t>
            </a:r>
          </a:p>
          <a:p>
            <a:pPr eaLnBrk="1" hangingPunct="1">
              <a:spcBef>
                <a:spcPct val="0"/>
              </a:spcBef>
              <a:defRPr/>
            </a:pPr>
            <a:r>
              <a:rPr lang="en-US" altLang="en-US" dirty="0">
                <a:solidFill>
                  <a:srgbClr val="000000"/>
                </a:solidFill>
                <a:ea typeface="ＭＳ Ｐゴシック" panose="020B0600070205080204" pitchFamily="34" charset="-128"/>
              </a:rPr>
              <a:t>THEN CONTINUE:</a:t>
            </a:r>
          </a:p>
          <a:p>
            <a:pPr eaLnBrk="1" hangingPunct="1">
              <a:spcBef>
                <a:spcPct val="0"/>
              </a:spcBef>
              <a:defRPr/>
            </a:pPr>
            <a:r>
              <a:rPr lang="en-US" altLang="en-US" dirty="0">
                <a:solidFill>
                  <a:srgbClr val="000000"/>
                </a:solidFill>
                <a:ea typeface="ＭＳ Ｐゴシック" panose="020B0600070205080204" pitchFamily="34" charset="-128"/>
              </a:rPr>
              <a:t>But virtually any profession (accountants, lawyers, architects, etc.) would give you pretty much the same advice, right? </a:t>
            </a:r>
          </a:p>
          <a:p>
            <a:pPr eaLnBrk="1" hangingPunct="1">
              <a:spcBef>
                <a:spcPct val="0"/>
              </a:spcBef>
              <a:defRPr/>
            </a:pPr>
            <a:r>
              <a:rPr lang="en-US" altLang="en-US" dirty="0">
                <a:solidFill>
                  <a:srgbClr val="000000"/>
                </a:solidFill>
                <a:ea typeface="ＭＳ Ｐゴシック" panose="020B0600070205080204" pitchFamily="34" charset="-128"/>
              </a:rPr>
              <a:t>So in the 15 minutes [OR HOWEVER LONG] we</a:t>
            </a:r>
            <a:r>
              <a:rPr lang="ja-JP" altLang="en-US">
                <a:solidFill>
                  <a:srgbClr val="000000"/>
                </a:solidFill>
                <a:ea typeface="ＭＳ Ｐゴシック" panose="020B0600070205080204" pitchFamily="34" charset="-128"/>
              </a:rPr>
              <a:t>’</a:t>
            </a:r>
            <a:r>
              <a:rPr lang="en-US" altLang="ja-JP" dirty="0" err="1">
                <a:solidFill>
                  <a:srgbClr val="000000"/>
                </a:solidFill>
                <a:ea typeface="ＭＳ Ｐゴシック" panose="020B0600070205080204" pitchFamily="34" charset="-128"/>
              </a:rPr>
              <a:t>ve</a:t>
            </a:r>
            <a:r>
              <a:rPr lang="en-US" altLang="ja-JP" dirty="0">
                <a:solidFill>
                  <a:srgbClr val="000000"/>
                </a:solidFill>
                <a:ea typeface="ＭＳ Ｐゴシック" panose="020B0600070205080204" pitchFamily="34" charset="-128"/>
              </a:rPr>
              <a:t> got left, I want to go into a little more detail. </a:t>
            </a:r>
          </a:p>
          <a:p>
            <a:pPr eaLnBrk="1" hangingPunct="1">
              <a:spcBef>
                <a:spcPct val="0"/>
              </a:spcBef>
              <a:defRPr/>
            </a:pPr>
            <a:endParaRPr lang="en-US" altLang="en-US" dirty="0">
              <a:solidFill>
                <a:srgbClr val="000000"/>
              </a:solidFill>
              <a:ea typeface="ＭＳ Ｐゴシック" panose="020B0600070205080204" pitchFamily="34" charset="-128"/>
            </a:endParaRPr>
          </a:p>
          <a:p>
            <a:pPr eaLnBrk="1" hangingPunct="1">
              <a:spcBef>
                <a:spcPct val="0"/>
              </a:spcBef>
              <a:defRPr/>
            </a:pPr>
            <a:r>
              <a:rPr lang="en-US" altLang="en-US" b="1" dirty="0">
                <a:solidFill>
                  <a:srgbClr val="000000"/>
                </a:solidFill>
                <a:ea typeface="ＭＳ Ｐゴシック" panose="020B0600070205080204" pitchFamily="34" charset="-128"/>
              </a:rPr>
              <a:t>NB: HOW MUCH DETAIL </a:t>
            </a:r>
            <a:r>
              <a:rPr lang="en-US" altLang="en-US" dirty="0">
                <a:solidFill>
                  <a:srgbClr val="000000"/>
                </a:solidFill>
                <a:ea typeface="ＭＳ Ｐゴシック" panose="020B0600070205080204" pitchFamily="34" charset="-128"/>
              </a:rPr>
              <a:t>WILL DEPEND ON HOW LONG YOUR SPEAKING SLOT IS. </a:t>
            </a:r>
          </a:p>
          <a:p>
            <a:pPr eaLnBrk="1" hangingPunct="1">
              <a:spcBef>
                <a:spcPct val="0"/>
              </a:spcBef>
              <a:defRPr/>
            </a:pPr>
            <a:endParaRPr lang="en-US" altLang="en-US" dirty="0">
              <a:solidFill>
                <a:srgbClr val="000000"/>
              </a:solidFill>
              <a:ea typeface="ＭＳ Ｐゴシック" panose="020B0600070205080204" pitchFamily="34" charset="-128"/>
            </a:endParaRPr>
          </a:p>
          <a:p>
            <a:pPr eaLnBrk="1" hangingPunct="1">
              <a:spcBef>
                <a:spcPct val="0"/>
              </a:spcBef>
              <a:defRPr/>
            </a:pPr>
            <a:r>
              <a:rPr lang="en-US" altLang="en-US" dirty="0">
                <a:solidFill>
                  <a:srgbClr val="000000"/>
                </a:solidFill>
                <a:ea typeface="ＭＳ Ｐゴシック" panose="020B0600070205080204" pitchFamily="34" charset="-128"/>
              </a:rPr>
              <a:t>IF SHORT, YOU CAN STICK WITH THE FOUR MAIN POINTS. IN THIS CASE, PRINT THE MORE DETAILED SLIDES OUT AS HANDOUTS, AND SAY: </a:t>
            </a:r>
          </a:p>
          <a:p>
            <a:pPr eaLnBrk="1" hangingPunct="1">
              <a:spcBef>
                <a:spcPct val="0"/>
              </a:spcBef>
              <a:defRPr/>
            </a:pPr>
            <a:r>
              <a:rPr lang="en-US" altLang="en-US" dirty="0">
                <a:solidFill>
                  <a:srgbClr val="000000"/>
                </a:solidFill>
                <a:ea typeface="ＭＳ Ｐゴシック" panose="020B0600070205080204" pitchFamily="34" charset="-128"/>
              </a:rPr>
              <a:t>The handout in your folder/on your chair/at the back of the room lists specific issues you</a:t>
            </a:r>
            <a:r>
              <a:rPr lang="ja-JP" altLang="en-US">
                <a:solidFill>
                  <a:srgbClr val="000000"/>
                </a:solidFill>
                <a:ea typeface="ＭＳ Ｐゴシック" panose="020B0600070205080204" pitchFamily="34" charset="-128"/>
              </a:rPr>
              <a:t>’</a:t>
            </a:r>
            <a:r>
              <a:rPr lang="en-US" altLang="ja-JP" dirty="0" err="1">
                <a:solidFill>
                  <a:srgbClr val="000000"/>
                </a:solidFill>
                <a:ea typeface="ＭＳ Ｐゴシック" panose="020B0600070205080204" pitchFamily="34" charset="-128"/>
              </a:rPr>
              <a:t>ll</a:t>
            </a:r>
            <a:r>
              <a:rPr lang="en-US" altLang="ja-JP" dirty="0">
                <a:solidFill>
                  <a:srgbClr val="000000"/>
                </a:solidFill>
                <a:ea typeface="ＭＳ Ｐゴシック" panose="020B0600070205080204" pitchFamily="34" charset="-128"/>
              </a:rPr>
              <a:t> want to look at more carefully.]</a:t>
            </a:r>
          </a:p>
          <a:p>
            <a:pPr eaLnBrk="1" hangingPunct="1">
              <a:spcBef>
                <a:spcPct val="0"/>
              </a:spcBef>
              <a:defRPr/>
            </a:pPr>
            <a:endParaRPr lang="en-US" altLang="en-US" dirty="0">
              <a:solidFill>
                <a:srgbClr val="000000"/>
              </a:solidFill>
              <a:ea typeface="ＭＳ Ｐゴシック" panose="020B0600070205080204" pitchFamily="34" charset="-128"/>
            </a:endParaRPr>
          </a:p>
          <a:p>
            <a:pPr eaLnBrk="1" hangingPunct="1">
              <a:spcBef>
                <a:spcPct val="0"/>
              </a:spcBef>
              <a:defRPr/>
            </a:pPr>
            <a:r>
              <a:rPr lang="en-US" altLang="en-US" dirty="0">
                <a:solidFill>
                  <a:srgbClr val="000000"/>
                </a:solidFill>
                <a:ea typeface="ＭＳ Ｐゴシック" panose="020B0600070205080204" pitchFamily="34" charset="-128"/>
              </a:rPr>
              <a:t>IF YOU HAVE MORE TIME, RUN THROUGH THE DETAILED SLIDES WITH YOUR AUDIENCE.</a:t>
            </a:r>
            <a:endParaRPr lang="en-US" altLang="ja-JP" dirty="0">
              <a:solidFill>
                <a:srgbClr val="000000"/>
              </a:solidFill>
              <a:ea typeface="ＭＳ Ｐゴシック" panose="020B0600070205080204" pitchFamily="34" charset="-128"/>
            </a:endParaRPr>
          </a:p>
          <a:p>
            <a:pPr eaLnBrk="1" hangingPunct="1">
              <a:spcBef>
                <a:spcPct val="0"/>
              </a:spcBef>
              <a:defRPr/>
            </a:pPr>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1BA854-9457-9A4B-878B-C160CA5F3C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BD09108-D411-0240-AA64-FFFC4A99015A}"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1468D75-2483-6544-BDC7-7DC8CD59B9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97E867B-96D0-2C4C-9B4B-26CFA8F84C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solidFill>
                  <a:srgbClr val="000000"/>
                </a:solidFill>
                <a:ea typeface="ＭＳ Ｐゴシック" panose="020B0600070205080204" pitchFamily="34" charset="-128"/>
              </a:rPr>
              <a:t>If you are thinking of expanding abroad or see translating needs of any kind in the future, start organizing </a:t>
            </a:r>
            <a:r>
              <a:rPr lang="en-US" altLang="en-US" b="1">
                <a:solidFill>
                  <a:srgbClr val="000000"/>
                </a:solidFill>
                <a:ea typeface="ＭＳ Ｐゴシック" panose="020B0600070205080204" pitchFamily="34" charset="-128"/>
              </a:rPr>
              <a:t>now</a:t>
            </a:r>
            <a:r>
              <a:rPr lang="en-US" altLang="en-US">
                <a:solidFill>
                  <a:srgbClr val="000000"/>
                </a:solidFill>
                <a:ea typeface="ＭＳ Ｐゴシック" panose="020B0600070205080204" pitchFamily="34" charset="-128"/>
              </a:rPr>
              <a:t>. </a:t>
            </a:r>
          </a:p>
          <a:p>
            <a:pPr eaLnBrk="1" hangingPunct="1">
              <a:spcBef>
                <a:spcPct val="0"/>
              </a:spcBef>
            </a:pPr>
            <a:r>
              <a:rPr lang="en-US" altLang="en-US">
                <a:solidFill>
                  <a:srgbClr val="000000"/>
                </a:solidFill>
                <a:ea typeface="ＭＳ Ｐゴシック" panose="020B0600070205080204" pitchFamily="34" charset="-128"/>
              </a:rPr>
              <a:t>Concretely, </a:t>
            </a:r>
          </a:p>
          <a:p>
            <a:pPr eaLnBrk="1" hangingPunct="1">
              <a:spcBef>
                <a:spcPct val="0"/>
              </a:spcBef>
              <a:buFontTx/>
              <a:buChar char="-"/>
            </a:pPr>
            <a:r>
              <a:rPr lang="en-US" altLang="en-US">
                <a:solidFill>
                  <a:srgbClr val="000000"/>
                </a:solidFill>
                <a:ea typeface="ＭＳ Ｐゴシック" panose="020B0600070205080204" pitchFamily="34" charset="-128"/>
              </a:rPr>
              <a:t> contact potential providers — not only for a quote (budget), but to make sure there</a:t>
            </a:r>
            <a:r>
              <a:rPr lang="ja-JP" altLang="en-US">
                <a:solidFill>
                  <a:srgbClr val="000000"/>
                </a:solidFill>
                <a:ea typeface="ＭＳ Ｐゴシック" panose="020B0600070205080204" pitchFamily="34" charset="-128"/>
              </a:rPr>
              <a:t>’</a:t>
            </a:r>
            <a:r>
              <a:rPr lang="en-US" altLang="ja-JP">
                <a:solidFill>
                  <a:srgbClr val="000000"/>
                </a:solidFill>
                <a:ea typeface="ＭＳ Ｐゴシック" panose="020B0600070205080204" pitchFamily="34" charset="-128"/>
              </a:rPr>
              <a:t>s a good fit between your way of working and theirs. </a:t>
            </a:r>
          </a:p>
          <a:p>
            <a:pPr eaLnBrk="1" hangingPunct="1">
              <a:spcBef>
                <a:spcPct val="0"/>
              </a:spcBef>
              <a:buFontTx/>
              <a:buChar char="-"/>
            </a:pPr>
            <a:r>
              <a:rPr lang="en-US" altLang="en-US">
                <a:solidFill>
                  <a:srgbClr val="000000"/>
                </a:solidFill>
                <a:ea typeface="ＭＳ Ｐゴシック" panose="020B0600070205080204" pitchFamily="34" charset="-128"/>
              </a:rPr>
              <a:t> make it clear that you are available to provide information, answer questions, etc. That you </a:t>
            </a:r>
            <a:r>
              <a:rPr lang="en-US" altLang="en-US" b="1">
                <a:solidFill>
                  <a:srgbClr val="000000"/>
                </a:solidFill>
                <a:ea typeface="ＭＳ Ｐゴシック" panose="020B0600070205080204" pitchFamily="34" charset="-128"/>
              </a:rPr>
              <a:t>want </a:t>
            </a:r>
            <a:r>
              <a:rPr lang="en-US" altLang="en-US">
                <a:solidFill>
                  <a:srgbClr val="000000"/>
                </a:solidFill>
                <a:ea typeface="ＭＳ Ｐゴシック" panose="020B0600070205080204" pitchFamily="34" charset="-128"/>
              </a:rPr>
              <a:t>to be involved.</a:t>
            </a:r>
          </a:p>
          <a:p>
            <a:pPr eaLnBrk="1" hangingPunct="1">
              <a:spcBef>
                <a:spcPct val="0"/>
              </a:spcBef>
            </a:pPr>
            <a:endParaRPr lang="en-US" altLang="en-US">
              <a:solidFill>
                <a:srgbClr val="000000"/>
              </a:solidFill>
              <a:ea typeface="ＭＳ Ｐゴシック" panose="020B0600070205080204" pitchFamily="34" charset="-128"/>
            </a:endParaRPr>
          </a:p>
          <a:p>
            <a:pPr eaLnBrk="1" hangingPunct="1">
              <a:spcBef>
                <a:spcPct val="0"/>
              </a:spcBef>
            </a:pPr>
            <a:r>
              <a:rPr lang="en-US" altLang="en-US">
                <a:solidFill>
                  <a:srgbClr val="000000"/>
                </a:solidFill>
                <a:ea typeface="ＭＳ Ｐゴシック" panose="020B0600070205080204" pitchFamily="34" charset="-128"/>
              </a:rPr>
              <a:t>SPEAKER: EITHER REFER AUDIENCE TO THE HANDOUT (OF LIST IN FOLLOWING SLIDE) OR, IF YOU HAVE TIME, RUN THROUGH IT:</a:t>
            </a:r>
          </a:p>
          <a:p>
            <a:pPr eaLnBrk="1" hangingPunct="1">
              <a:spcBef>
                <a:spcPct val="0"/>
              </a:spcBef>
            </a:pPr>
            <a:endParaRPr lang="en-US" altLang="en-US">
              <a:solidFill>
                <a:srgbClr val="000000"/>
              </a:solidFill>
              <a:ea typeface="ＭＳ Ｐゴシック" panose="020B0600070205080204" pitchFamily="34" charset="-128"/>
            </a:endParaRPr>
          </a:p>
          <a:p>
            <a:pPr eaLnBrk="1" hangingPunct="1">
              <a:spcBef>
                <a:spcPct val="0"/>
              </a:spcBef>
            </a:pPr>
            <a:r>
              <a:rPr lang="en-US" altLang="en-US">
                <a:solidFill>
                  <a:srgbClr val="000000"/>
                </a:solidFill>
                <a:ea typeface="ＭＳ Ｐゴシック" panose="020B0600070205080204" pitchFamily="34" charset="-128"/>
              </a:rPr>
              <a:t>More specifically…</a:t>
            </a:r>
          </a:p>
          <a:p>
            <a:pPr eaLnBrk="1" hangingPunct="1">
              <a:spcBef>
                <a:spcPct val="0"/>
              </a:spcBef>
            </a:pPr>
            <a:endParaRPr lang="en-US"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1ED18B23-0940-0941-965C-D9F57055AB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570C4A-C958-9645-9434-FA97C5CEA219}"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1D781EC-6415-7549-92EB-883F6C7085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1A91A86-5425-5D4B-B710-F90196D259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US" altLang="en-US" sz="1100">
                <a:solidFill>
                  <a:srgbClr val="000000"/>
                </a:solidFill>
                <a:ea typeface="ＭＳ Ｐゴシック" panose="020B0600070205080204" pitchFamily="34" charset="-128"/>
              </a:rPr>
              <a:t>DEVELOP THESE POINTS, ADDING EXAMPLES FROM YOUR OWN PRACTICE. </a:t>
            </a:r>
          </a:p>
          <a:p>
            <a:pPr marL="228600" indent="-228600" eaLnBrk="1" hangingPunct="1">
              <a:spcBef>
                <a:spcPct val="0"/>
              </a:spcBef>
            </a:pPr>
            <a:r>
              <a:rPr lang="en-US" altLang="en-US" sz="1100">
                <a:solidFill>
                  <a:srgbClr val="000000"/>
                </a:solidFill>
                <a:ea typeface="ＭＳ Ｐゴシック" panose="020B0600070205080204" pitchFamily="34" charset="-128"/>
              </a:rPr>
              <a:t>FOR EXAMPLE:</a:t>
            </a:r>
          </a:p>
          <a:p>
            <a:pPr marL="228600" indent="-228600" eaLnBrk="1" hangingPunct="1">
              <a:lnSpc>
                <a:spcPct val="90000"/>
              </a:lnSpc>
              <a:spcBef>
                <a:spcPct val="0"/>
              </a:spcBef>
            </a:pPr>
            <a:endParaRPr lang="en-US" altLang="en-US" sz="1100">
              <a:solidFill>
                <a:srgbClr val="000000"/>
              </a:solidFill>
              <a:ea typeface="ＭＳ Ｐゴシック" panose="020B0600070205080204" pitchFamily="34" charset="-128"/>
            </a:endParaRPr>
          </a:p>
          <a:p>
            <a:pPr marL="228600" indent="-228600" eaLnBrk="1" hangingPunct="1">
              <a:lnSpc>
                <a:spcPct val="90000"/>
              </a:lnSpc>
              <a:spcBef>
                <a:spcPct val="0"/>
              </a:spcBef>
              <a:buFont typeface="Times" pitchFamily="2" charset="0"/>
              <a:buAutoNum type="arabicPeriod"/>
            </a:pPr>
            <a:r>
              <a:rPr lang="en-US" altLang="en-US" sz="1100">
                <a:solidFill>
                  <a:srgbClr val="000000"/>
                </a:solidFill>
                <a:ea typeface="ＭＳ Ｐゴシック" panose="020B0600070205080204" pitchFamily="34" charset="-128"/>
              </a:rPr>
              <a:t> Interpreters speak (booth, etc.) and translators write (texts). </a:t>
            </a:r>
          </a:p>
          <a:p>
            <a:pPr marL="228600" indent="-228600" eaLnBrk="1" hangingPunct="1">
              <a:lnSpc>
                <a:spcPct val="90000"/>
              </a:lnSpc>
              <a:spcBef>
                <a:spcPct val="0"/>
              </a:spcBef>
              <a:buFont typeface="Times" pitchFamily="2" charset="0"/>
              <a:buAutoNum type="arabicPeriod"/>
            </a:pPr>
            <a:endParaRPr lang="en-US" altLang="en-US" sz="1100">
              <a:solidFill>
                <a:srgbClr val="000000"/>
              </a:solidFill>
              <a:ea typeface="ＭＳ Ｐゴシック" panose="020B0600070205080204" pitchFamily="34" charset="-128"/>
            </a:endParaRPr>
          </a:p>
          <a:p>
            <a:pPr marL="228600" indent="-228600" eaLnBrk="1" hangingPunct="1">
              <a:lnSpc>
                <a:spcPct val="90000"/>
              </a:lnSpc>
              <a:spcBef>
                <a:spcPct val="0"/>
              </a:spcBef>
            </a:pPr>
            <a:r>
              <a:rPr lang="en-US" altLang="en-US" sz="1100">
                <a:solidFill>
                  <a:srgbClr val="000000"/>
                </a:solidFill>
                <a:ea typeface="ＭＳ Ｐゴシック" panose="020B0600070205080204" pitchFamily="34" charset="-128"/>
              </a:rPr>
              <a:t>2.	If all you need is a draft, say so; if your text is advertising copy that will go on 8700 bus shelters city-wide, say so. If your text is a speech that must be delivered by somebody who doesn</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t speak the language that well, say so. If it is press release subject to legal provisions, say so.</a:t>
            </a:r>
          </a:p>
          <a:p>
            <a:pPr marL="228600" indent="-228600" eaLnBrk="1" hangingPunct="1">
              <a:lnSpc>
                <a:spcPct val="90000"/>
              </a:lnSpc>
              <a:spcBef>
                <a:spcPct val="0"/>
              </a:spcBef>
            </a:pPr>
            <a:endParaRPr lang="en-US" altLang="en-US" sz="1100">
              <a:solidFill>
                <a:srgbClr val="000000"/>
              </a:solidFill>
              <a:ea typeface="ＭＳ Ｐゴシック" panose="020B0600070205080204" pitchFamily="34" charset="-128"/>
            </a:endParaRPr>
          </a:p>
          <a:p>
            <a:pPr marL="228600" indent="-228600" eaLnBrk="1" hangingPunct="1">
              <a:lnSpc>
                <a:spcPct val="90000"/>
              </a:lnSpc>
              <a:spcBef>
                <a:spcPct val="0"/>
              </a:spcBef>
              <a:buFont typeface="Times" pitchFamily="2" charset="0"/>
              <a:buAutoNum type="arabicPeriod" startAt="3"/>
            </a:pPr>
            <a:r>
              <a:rPr lang="en-US" altLang="en-US" sz="1100">
                <a:solidFill>
                  <a:srgbClr val="000000"/>
                </a:solidFill>
                <a:ea typeface="ＭＳ Ｐゴシック" panose="020B0600070205080204" pitchFamily="34" charset="-128"/>
              </a:rPr>
              <a:t>This is more complex than you might think</a:t>
            </a:r>
            <a:br>
              <a:rPr lang="en-US" altLang="en-US" sz="1100">
                <a:solidFill>
                  <a:srgbClr val="000000"/>
                </a:solidFill>
                <a:ea typeface="ＭＳ Ｐゴシック" panose="020B0600070205080204" pitchFamily="34" charset="-128"/>
              </a:rPr>
            </a:br>
            <a:r>
              <a:rPr lang="en-US" altLang="en-US" sz="1100">
                <a:solidFill>
                  <a:srgbClr val="000000"/>
                </a:solidFill>
                <a:ea typeface="ＭＳ Ｐゴシック" panose="020B0600070205080204" pitchFamily="34" charset="-128"/>
              </a:rPr>
              <a:t>SPEAKER: GIVE AN EXAMPLE FROM YOUR OWN PRACTICE, E.G.</a:t>
            </a:r>
          </a:p>
          <a:p>
            <a:pPr marL="228600" indent="-228600" eaLnBrk="1" hangingPunct="1">
              <a:lnSpc>
                <a:spcPct val="90000"/>
              </a:lnSpc>
              <a:spcBef>
                <a:spcPct val="0"/>
              </a:spcBef>
            </a:pPr>
            <a:r>
              <a:rPr lang="en-US" altLang="en-US" sz="1100">
                <a:solidFill>
                  <a:srgbClr val="000000"/>
                </a:solidFill>
                <a:ea typeface="ＭＳ Ｐゴシック" panose="020B0600070205080204" pitchFamily="34" charset="-128"/>
              </a:rPr>
              <a:t>	Portuguese is spoken in Brazil and Portugal (and Angola and Cape Verde and other places, too). Which market are you interested in? </a:t>
            </a:r>
          </a:p>
          <a:p>
            <a:pPr marL="228600" indent="-228600" eaLnBrk="1" hangingPunct="1">
              <a:lnSpc>
                <a:spcPct val="90000"/>
              </a:lnSpc>
              <a:spcBef>
                <a:spcPct val="0"/>
              </a:spcBef>
            </a:pPr>
            <a:r>
              <a:rPr lang="en-US" altLang="en-US" sz="1100">
                <a:solidFill>
                  <a:srgbClr val="000000"/>
                </a:solidFill>
                <a:ea typeface="ＭＳ Ｐゴシック" panose="020B0600070205080204" pitchFamily="34" charset="-128"/>
              </a:rPr>
              <a:t>	French is spoken in Canada, France, Belgium, Luxembourg, Switzerland, some African countries and many many many other places; Spanish: same thing. There are lots of regional variations.</a:t>
            </a:r>
          </a:p>
          <a:p>
            <a:pPr marL="228600" indent="-228600" eaLnBrk="1" hangingPunct="1">
              <a:lnSpc>
                <a:spcPct val="90000"/>
              </a:lnSpc>
              <a:spcBef>
                <a:spcPct val="0"/>
              </a:spcBef>
              <a:buFont typeface="Times" pitchFamily="2" charset="0"/>
              <a:buNone/>
            </a:pPr>
            <a:endParaRPr lang="en-US" altLang="en-US" sz="1100">
              <a:solidFill>
                <a:srgbClr val="000000"/>
              </a:solidFill>
              <a:ea typeface="ＭＳ Ｐゴシック" panose="020B0600070205080204" pitchFamily="34" charset="-128"/>
            </a:endParaRPr>
          </a:p>
          <a:p>
            <a:pPr marL="228600" indent="-228600" eaLnBrk="1" hangingPunct="1">
              <a:lnSpc>
                <a:spcPct val="90000"/>
              </a:lnSpc>
              <a:spcBef>
                <a:spcPct val="0"/>
              </a:spcBef>
              <a:buFont typeface="Times" pitchFamily="2" charset="0"/>
              <a:buNone/>
            </a:pPr>
            <a:r>
              <a:rPr lang="en-US" altLang="en-US" sz="1100">
                <a:solidFill>
                  <a:srgbClr val="000000"/>
                </a:solidFill>
                <a:ea typeface="ＭＳ Ｐゴシック" panose="020B0600070205080204" pitchFamily="34" charset="-128"/>
              </a:rPr>
              <a:t>4. 	Translators are writers; for texts where style counts, 1500-2000 words a day is generally considered normal. Drafts and </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bulk work</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 are different. But if you force writers to churn it out, your text will read… churned out. And </a:t>
            </a:r>
            <a:r>
              <a:rPr lang="en-US" altLang="ja-JP" sz="1100" b="1">
                <a:solidFill>
                  <a:srgbClr val="000000"/>
                </a:solidFill>
                <a:ea typeface="ＭＳ Ｐゴシック" panose="020B0600070205080204" pitchFamily="34" charset="-128"/>
              </a:rPr>
              <a:t>always </a:t>
            </a:r>
            <a:r>
              <a:rPr lang="en-US" altLang="ja-JP" sz="1100">
                <a:solidFill>
                  <a:srgbClr val="000000"/>
                </a:solidFill>
                <a:ea typeface="ＭＳ Ｐゴシック" panose="020B0600070205080204" pitchFamily="34" charset="-128"/>
              </a:rPr>
              <a:t>(always always) build in time for the translator to proofread your laid-out text *before* printing. </a:t>
            </a:r>
          </a:p>
          <a:p>
            <a:pPr marL="228600" indent="-228600" eaLnBrk="1" hangingPunct="1">
              <a:lnSpc>
                <a:spcPct val="90000"/>
              </a:lnSpc>
              <a:spcBef>
                <a:spcPct val="0"/>
              </a:spcBef>
              <a:buFont typeface="Times" pitchFamily="2" charset="0"/>
              <a:buNone/>
            </a:pPr>
            <a:endParaRPr lang="en-US" altLang="en-US" sz="1100">
              <a:solidFill>
                <a:srgbClr val="000000"/>
              </a:solidFill>
              <a:ea typeface="ＭＳ Ｐゴシック" panose="020B0600070205080204" pitchFamily="34" charset="-128"/>
            </a:endParaRPr>
          </a:p>
          <a:p>
            <a:pPr marL="228600" indent="-228600" eaLnBrk="1" hangingPunct="1">
              <a:lnSpc>
                <a:spcPct val="90000"/>
              </a:lnSpc>
              <a:spcBef>
                <a:spcPct val="0"/>
              </a:spcBef>
            </a:pPr>
            <a:r>
              <a:rPr lang="en-US" altLang="en-US" sz="1100">
                <a:solidFill>
                  <a:srgbClr val="000000"/>
                </a:solidFill>
                <a:ea typeface="ＭＳ Ｐゴシック" panose="020B0600070205080204" pitchFamily="34" charset="-128"/>
              </a:rPr>
              <a:t>5.	Can the text be in Word, or will it be reformatted for a website, or for a PowerPoint presentation, or</a:t>
            </a:r>
            <a:r>
              <a:rPr lang="fr-FR" altLang="en-US" sz="1100">
                <a:solidFill>
                  <a:srgbClr val="000000"/>
                </a:solidFill>
                <a:ea typeface="ＭＳ Ｐゴシック" panose="020B0600070205080204" pitchFamily="34" charset="-128"/>
              </a:rPr>
              <a:t>… ?</a:t>
            </a:r>
            <a:endParaRPr lang="en-US" altLang="en-US" sz="1100">
              <a:solidFill>
                <a:srgbClr val="000000"/>
              </a:solidFill>
              <a:ea typeface="ＭＳ Ｐゴシック" panose="020B0600070205080204" pitchFamily="34" charset="-128"/>
            </a:endParaRPr>
          </a:p>
          <a:p>
            <a:pPr marL="228600" indent="-228600" eaLnBrk="1" hangingPunct="1">
              <a:lnSpc>
                <a:spcPct val="90000"/>
              </a:lnSpc>
              <a:spcBef>
                <a:spcPct val="0"/>
              </a:spcBef>
            </a:pPr>
            <a:endParaRPr lang="en-US" altLang="en-US">
              <a:solidFill>
                <a:srgbClr val="000000"/>
              </a:solidFill>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0069850E-A524-5F4A-9FBE-6BC5C66D4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78837F-19A5-B64C-8F68-0980BAAF4B20}"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459C4D5-4AE4-B64D-9D65-907D74942E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675785E-EC98-5C4C-91EE-1507CDFF95C1}"/>
              </a:ext>
            </a:extLst>
          </p:cNvPr>
          <p:cNvSpPr>
            <a:spLocks noGrp="1"/>
          </p:cNvSpPr>
          <p:nvPr>
            <p:ph type="body" idx="1"/>
          </p:nvPr>
        </p:nvSpPr>
        <p:spPr bwMode="auto">
          <a:xfrm>
            <a:off x="685800" y="4570413"/>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a:solidFill>
                  <a:srgbClr val="000000"/>
                </a:solidFill>
                <a:ea typeface="ＭＳ Ｐゴシック" panose="020B0600070205080204" pitchFamily="34" charset="-128"/>
              </a:rPr>
              <a:t>My second tip:</a:t>
            </a:r>
          </a:p>
          <a:p>
            <a:pPr eaLnBrk="1" hangingPunct="1">
              <a:lnSpc>
                <a:spcPct val="90000"/>
              </a:lnSpc>
              <a:spcBef>
                <a:spcPct val="0"/>
              </a:spcBef>
            </a:pPr>
            <a:endParaRPr lang="en-US" altLang="en-US">
              <a:solidFill>
                <a:srgbClr val="000000"/>
              </a:solidFill>
              <a:ea typeface="ＭＳ Ｐゴシック" panose="020B0600070205080204" pitchFamily="34" charset="-128"/>
            </a:endParaRPr>
          </a:p>
          <a:p>
            <a:pPr eaLnBrk="1" hangingPunct="1">
              <a:lnSpc>
                <a:spcPct val="90000"/>
              </a:lnSpc>
              <a:spcBef>
                <a:spcPct val="0"/>
              </a:spcBef>
            </a:pPr>
            <a:r>
              <a:rPr lang="en-US" altLang="en-US">
                <a:solidFill>
                  <a:srgbClr val="000000"/>
                </a:solidFill>
                <a:ea typeface="ＭＳ Ｐゴシック" panose="020B0600070205080204" pitchFamily="34" charset="-128"/>
              </a:rPr>
              <a:t>If you speak only one language yourself, it</a:t>
            </a:r>
            <a:r>
              <a:rPr lang="ja-JP" altLang="en-US">
                <a:solidFill>
                  <a:srgbClr val="000000"/>
                </a:solidFill>
                <a:ea typeface="ＭＳ Ｐゴシック" panose="020B0600070205080204" pitchFamily="34" charset="-128"/>
              </a:rPr>
              <a:t>’</a:t>
            </a:r>
            <a:r>
              <a:rPr lang="en-US" altLang="ja-JP">
                <a:solidFill>
                  <a:srgbClr val="000000"/>
                </a:solidFill>
                <a:ea typeface="ＭＳ Ｐゴシック" panose="020B0600070205080204" pitchFamily="34" charset="-128"/>
              </a:rPr>
              <a:t>s easy to think that someone on your team who </a:t>
            </a:r>
            <a:r>
              <a:rPr lang="en-US" altLang="ja-JP" b="1">
                <a:solidFill>
                  <a:srgbClr val="000000"/>
                </a:solidFill>
                <a:ea typeface="ＭＳ Ｐゴシック" panose="020B0600070205080204" pitchFamily="34" charset="-128"/>
              </a:rPr>
              <a:t>seems </a:t>
            </a:r>
            <a:r>
              <a:rPr lang="en-US" altLang="ja-JP">
                <a:solidFill>
                  <a:srgbClr val="000000"/>
                </a:solidFill>
                <a:ea typeface="ＭＳ Ｐゴシック" panose="020B0600070205080204" pitchFamily="34" charset="-128"/>
              </a:rPr>
              <a:t>to speak a foreign language is fluent or even bilingual. </a:t>
            </a:r>
          </a:p>
          <a:p>
            <a:pPr eaLnBrk="1" hangingPunct="1">
              <a:lnSpc>
                <a:spcPct val="90000"/>
              </a:lnSpc>
              <a:spcBef>
                <a:spcPct val="0"/>
              </a:spcBef>
            </a:pPr>
            <a:r>
              <a:rPr lang="en-US" altLang="en-US">
                <a:solidFill>
                  <a:srgbClr val="000000"/>
                </a:solidFill>
                <a:ea typeface="ＭＳ Ｐゴシック" panose="020B0600070205080204" pitchFamily="34" charset="-128"/>
              </a:rPr>
              <a:t>But experience shows that many of these people are simply not up to the task. For one thing, speaking isn</a:t>
            </a:r>
            <a:r>
              <a:rPr lang="ja-JP" altLang="en-US">
                <a:solidFill>
                  <a:srgbClr val="000000"/>
                </a:solidFill>
                <a:ea typeface="ＭＳ Ｐゴシック" panose="020B0600070205080204" pitchFamily="34" charset="-128"/>
              </a:rPr>
              <a:t>’</a:t>
            </a:r>
            <a:r>
              <a:rPr lang="en-US" altLang="ja-JP">
                <a:solidFill>
                  <a:srgbClr val="000000"/>
                </a:solidFill>
                <a:ea typeface="ＭＳ Ｐゴシック" panose="020B0600070205080204" pitchFamily="34" charset="-128"/>
              </a:rPr>
              <a:t>t the same as writing. And even if they do </a:t>
            </a:r>
            <a:r>
              <a:rPr lang="en-US" altLang="ja-JP" b="1">
                <a:solidFill>
                  <a:srgbClr val="000000"/>
                </a:solidFill>
                <a:ea typeface="ＭＳ Ｐゴシック" panose="020B0600070205080204" pitchFamily="34" charset="-128"/>
              </a:rPr>
              <a:t>speak </a:t>
            </a:r>
            <a:r>
              <a:rPr lang="en-US" altLang="ja-JP">
                <a:solidFill>
                  <a:srgbClr val="000000"/>
                </a:solidFill>
                <a:ea typeface="ＭＳ Ｐゴシック" panose="020B0600070205080204" pitchFamily="34" charset="-128"/>
              </a:rPr>
              <a:t>a language, they are not necessarily good at writing it, or (and this is just as important) actually moving from one language to another.</a:t>
            </a:r>
          </a:p>
          <a:p>
            <a:pPr eaLnBrk="1" hangingPunct="1">
              <a:lnSpc>
                <a:spcPct val="90000"/>
              </a:lnSpc>
              <a:spcBef>
                <a:spcPct val="0"/>
              </a:spcBef>
            </a:pPr>
            <a:r>
              <a:rPr lang="en-US" altLang="en-US">
                <a:solidFill>
                  <a:srgbClr val="000000"/>
                </a:solidFill>
                <a:ea typeface="ＭＳ Ｐゴシック" panose="020B0600070205080204" pitchFamily="34" charset="-128"/>
              </a:rPr>
              <a:t>Remember: professional translators — </a:t>
            </a:r>
            <a:r>
              <a:rPr lang="en-US" altLang="en-US" b="1">
                <a:solidFill>
                  <a:srgbClr val="000000"/>
                </a:solidFill>
                <a:ea typeface="ＭＳ Ｐゴシック" panose="020B0600070205080204" pitchFamily="34" charset="-128"/>
              </a:rPr>
              <a:t>even professionals! </a:t>
            </a:r>
            <a:r>
              <a:rPr lang="en-US" altLang="en-US">
                <a:solidFill>
                  <a:srgbClr val="000000"/>
                </a:solidFill>
                <a:ea typeface="ＭＳ Ｐゴシック" panose="020B0600070205080204" pitchFamily="34" charset="-128"/>
              </a:rPr>
              <a:t>— work only into their native language. </a:t>
            </a:r>
          </a:p>
          <a:p>
            <a:pPr eaLnBrk="1" hangingPunct="1">
              <a:lnSpc>
                <a:spcPct val="90000"/>
              </a:lnSpc>
              <a:spcBef>
                <a:spcPct val="0"/>
              </a:spcBef>
            </a:pPr>
            <a:endParaRPr lang="en-US" altLang="en-US">
              <a:solidFill>
                <a:srgbClr val="000000"/>
              </a:solidFill>
              <a:latin typeface="Calibri (corps)" charset="0"/>
              <a:ea typeface="ＭＳ Ｐゴシック" panose="020B0600070205080204" pitchFamily="34" charset="-128"/>
            </a:endParaRPr>
          </a:p>
          <a:p>
            <a:pPr>
              <a:spcBef>
                <a:spcPct val="0"/>
              </a:spcBef>
            </a:pPr>
            <a:r>
              <a:rPr lang="en-US" altLang="en-US">
                <a:ea typeface="ＭＳ Ｐゴシック" panose="020B0600070205080204" pitchFamily="34" charset="-128"/>
              </a:rPr>
              <a:t>THIS IS IMPORTANT:</a:t>
            </a:r>
          </a:p>
          <a:p>
            <a:pPr>
              <a:spcBef>
                <a:spcPct val="0"/>
              </a:spcBef>
            </a:pPr>
            <a:r>
              <a:rPr lang="en-US" altLang="en-US">
                <a:ea typeface="ＭＳ Ｐゴシック" panose="020B0600070205080204" pitchFamily="34" charset="-128"/>
              </a:rPr>
              <a:t>Regardless of vendors</a:t>
            </a:r>
            <a:r>
              <a:rPr lang="ja-JP" altLang="en-US">
                <a:ea typeface="ＭＳ Ｐゴシック" panose="020B0600070205080204" pitchFamily="34" charset="-128"/>
              </a:rPr>
              <a:t>’</a:t>
            </a:r>
            <a:r>
              <a:rPr lang="en-US" altLang="ja-JP">
                <a:ea typeface="ＭＳ Ｐゴシック" panose="020B0600070205080204" pitchFamily="34" charset="-128"/>
              </a:rPr>
              <a:t> claims, computer software programs that translate are not ready for prime time. </a:t>
            </a:r>
            <a:endParaRPr lang="fr-FR" altLang="ja-JP">
              <a:ea typeface="ＭＳ Ｐゴシック" panose="020B0600070205080204" pitchFamily="34" charset="-128"/>
            </a:endParaRPr>
          </a:p>
          <a:p>
            <a:pPr>
              <a:spcBef>
                <a:spcPct val="0"/>
              </a:spcBef>
            </a:pPr>
            <a:r>
              <a:rPr lang="en-US" altLang="en-US">
                <a:ea typeface="ＭＳ Ｐゴシック" panose="020B0600070205080204" pitchFamily="34" charset="-128"/>
              </a:rPr>
              <a:t>If you do use one, use it only for </a:t>
            </a:r>
            <a:r>
              <a:rPr lang="ja-JP" altLang="en-US">
                <a:ea typeface="ＭＳ Ｐゴシック" panose="020B0600070205080204" pitchFamily="34" charset="-128"/>
              </a:rPr>
              <a:t>“</a:t>
            </a:r>
            <a:r>
              <a:rPr lang="en-US" altLang="ja-JP">
                <a:ea typeface="ＭＳ Ｐゴシック" panose="020B0600070205080204" pitchFamily="34" charset="-128"/>
              </a:rPr>
              <a:t>inbound</a:t>
            </a:r>
            <a:r>
              <a:rPr lang="ja-JP" altLang="en-US">
                <a:ea typeface="ＭＳ Ｐゴシック" panose="020B0600070205080204" pitchFamily="34" charset="-128"/>
              </a:rPr>
              <a:t>”</a:t>
            </a:r>
            <a:r>
              <a:rPr lang="en-US" altLang="ja-JP">
                <a:ea typeface="ＭＳ Ｐゴシック" panose="020B0600070205080204" pitchFamily="34" charset="-128"/>
              </a:rPr>
              <a:t> translation -- to find out what the other guys are doing (sort of). </a:t>
            </a:r>
            <a:endParaRPr lang="fr-FR" altLang="ja-JP">
              <a:ea typeface="ＭＳ Ｐゴシック" panose="020B0600070205080204" pitchFamily="34" charset="-128"/>
            </a:endParaRPr>
          </a:p>
          <a:p>
            <a:pPr>
              <a:spcBef>
                <a:spcPct val="0"/>
              </a:spcBef>
            </a:pPr>
            <a:r>
              <a:rPr lang="en-US" altLang="en-US">
                <a:ea typeface="ＭＳ Ｐゴシック" panose="020B0600070205080204" pitchFamily="34" charset="-128"/>
              </a:rPr>
              <a:t>Under no circumstances use computer translation for texts that will be sent out, unchecked, to your foreign clients. </a:t>
            </a:r>
            <a:endParaRPr lang="fr-FR"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You will lose face, and may well offend.</a:t>
            </a:r>
            <a:endParaRPr lang="fr-FR" altLang="en-US">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3A49E152-C094-2F40-8F64-8C4AC44727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B03C0E-0302-E845-BD8C-3543300B703F}"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110C6B9-5EF5-3F41-B1E6-70C816A11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8D12D9C-4D9C-624A-BAC1-C4E7CF76BD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US" altLang="en-US" sz="1100">
                <a:solidFill>
                  <a:srgbClr val="000000"/>
                </a:solidFill>
                <a:ea typeface="ＭＳ Ｐゴシック" panose="020B0600070205080204" pitchFamily="34" charset="-128"/>
              </a:rPr>
              <a:t>DEVELOP THESE POINTS, ADDING EXAMPLES FROM YOUR OWN PRACTICE. </a:t>
            </a:r>
          </a:p>
          <a:p>
            <a:pPr marL="228600" indent="-228600" eaLnBrk="1" hangingPunct="1">
              <a:spcBef>
                <a:spcPct val="0"/>
              </a:spcBef>
            </a:pPr>
            <a:r>
              <a:rPr lang="en-US" altLang="en-US" sz="1100">
                <a:solidFill>
                  <a:srgbClr val="000000"/>
                </a:solidFill>
                <a:ea typeface="ＭＳ Ｐゴシック" panose="020B0600070205080204" pitchFamily="34" charset="-128"/>
              </a:rPr>
              <a:t>FOR EXAMPLE:</a:t>
            </a:r>
          </a:p>
          <a:p>
            <a:pPr marL="228600" indent="-228600" eaLnBrk="1" hangingPunct="1">
              <a:lnSpc>
                <a:spcPct val="80000"/>
              </a:lnSpc>
              <a:spcBef>
                <a:spcPct val="0"/>
              </a:spcBef>
            </a:pPr>
            <a:endParaRPr lang="en-US" altLang="en-US" sz="1100">
              <a:solidFill>
                <a:srgbClr val="000000"/>
              </a:solidFill>
              <a:ea typeface="ＭＳ Ｐゴシック" panose="020B0600070205080204" pitchFamily="34" charset="-128"/>
            </a:endParaRPr>
          </a:p>
          <a:p>
            <a:pPr marL="228600" indent="-228600" eaLnBrk="1" hangingPunct="1">
              <a:lnSpc>
                <a:spcPct val="80000"/>
              </a:lnSpc>
              <a:spcBef>
                <a:spcPct val="0"/>
              </a:spcBef>
              <a:buFont typeface="Times" pitchFamily="2" charset="0"/>
              <a:buAutoNum type="arabicPeriod"/>
            </a:pPr>
            <a:r>
              <a:rPr lang="en-US" altLang="en-US" sz="1100">
                <a:solidFill>
                  <a:srgbClr val="000000"/>
                </a:solidFill>
                <a:ea typeface="ＭＳ Ｐゴシック" panose="020B0600070205080204" pitchFamily="34" charset="-128"/>
              </a:rPr>
              <a:t>Nothing against beginners, but translation is like in any profession: the more experience your provider has, the better their work will be in general. </a:t>
            </a:r>
          </a:p>
          <a:p>
            <a:pPr marL="228600" indent="-228600" eaLnBrk="1" hangingPunct="1">
              <a:lnSpc>
                <a:spcPct val="80000"/>
              </a:lnSpc>
              <a:spcBef>
                <a:spcPct val="0"/>
              </a:spcBef>
            </a:pPr>
            <a:r>
              <a:rPr lang="en-US" altLang="ja-JP" sz="1100">
                <a:solidFill>
                  <a:srgbClr val="000000"/>
                </a:solidFill>
                <a:ea typeface="ＭＳ Ｐゴシック" panose="020B0600070205080204" pitchFamily="34" charset="-128"/>
              </a:rPr>
              <a:t>	To find a good match for your project, ask</a:t>
            </a:r>
            <a:r>
              <a:rPr lang="en-US" altLang="en-US" sz="1100">
                <a:solidFill>
                  <a:srgbClr val="000000"/>
                </a:solidFill>
                <a:ea typeface="ＭＳ Ｐゴシック" panose="020B0600070205080204" pitchFamily="34" charset="-128"/>
              </a:rPr>
              <a:t> potential suppliers for examples of their work: texts that they have translated and that they are particularly happy with. Show these to your own business contacts who are natives of the countries where you plan to use the text; get their opinion. </a:t>
            </a:r>
          </a:p>
          <a:p>
            <a:pPr marL="228600" indent="-228600" eaLnBrk="1" hangingPunct="1">
              <a:lnSpc>
                <a:spcPct val="80000"/>
              </a:lnSpc>
              <a:spcBef>
                <a:spcPct val="0"/>
              </a:spcBef>
              <a:buFont typeface="Times" pitchFamily="2" charset="0"/>
              <a:buAutoNum type="arabicPeriod"/>
            </a:pPr>
            <a:endParaRPr lang="en-US" altLang="en-US" sz="1100">
              <a:solidFill>
                <a:srgbClr val="000000"/>
              </a:solidFill>
              <a:ea typeface="ＭＳ Ｐゴシック" panose="020B0600070205080204" pitchFamily="34" charset="-128"/>
            </a:endParaRPr>
          </a:p>
          <a:p>
            <a:pPr marL="228600" indent="-228600" eaLnBrk="1" hangingPunct="1">
              <a:lnSpc>
                <a:spcPct val="80000"/>
              </a:lnSpc>
              <a:spcBef>
                <a:spcPct val="0"/>
              </a:spcBef>
              <a:buFont typeface="Times" pitchFamily="2" charset="0"/>
              <a:buAutoNum type="arabicPeriod" startAt="2"/>
            </a:pPr>
            <a:r>
              <a:rPr lang="en-US" altLang="en-US" sz="1100">
                <a:solidFill>
                  <a:srgbClr val="000000"/>
                </a:solidFill>
                <a:ea typeface="ＭＳ Ｐゴシック" panose="020B0600070205080204" pitchFamily="34" charset="-128"/>
              </a:rPr>
              <a:t>Has your translator spent time in the country where the language they translate is spoken? That can give them insights into language, culture, and more. </a:t>
            </a:r>
          </a:p>
          <a:p>
            <a:pPr marL="228600" indent="-228600" eaLnBrk="1" hangingPunct="1">
              <a:lnSpc>
                <a:spcPct val="80000"/>
              </a:lnSpc>
              <a:spcBef>
                <a:spcPct val="0"/>
              </a:spcBef>
              <a:buFont typeface="Times" pitchFamily="2" charset="0"/>
              <a:buAutoNum type="arabicPeriod" startAt="2"/>
            </a:pPr>
            <a:endParaRPr lang="en-US" altLang="en-US" sz="1100">
              <a:solidFill>
                <a:srgbClr val="000000"/>
              </a:solidFill>
              <a:ea typeface="ＭＳ Ｐゴシック" panose="020B0600070205080204" pitchFamily="34" charset="-128"/>
            </a:endParaRPr>
          </a:p>
          <a:p>
            <a:pPr marL="228600" indent="-228600" eaLnBrk="1" hangingPunct="1">
              <a:lnSpc>
                <a:spcPct val="80000"/>
              </a:lnSpc>
              <a:spcBef>
                <a:spcPct val="0"/>
              </a:spcBef>
              <a:buFont typeface="Times" pitchFamily="2" charset="0"/>
              <a:buAutoNum type="arabicPeriod" startAt="3"/>
            </a:pPr>
            <a:r>
              <a:rPr lang="en-US" altLang="en-US" sz="1100">
                <a:solidFill>
                  <a:srgbClr val="000000"/>
                </a:solidFill>
                <a:ea typeface="ＭＳ Ｐゴシック" panose="020B0600070205080204" pitchFamily="34" charset="-128"/>
              </a:rPr>
              <a:t>Very important: translators work into their native language only. </a:t>
            </a:r>
          </a:p>
          <a:p>
            <a:pPr marL="228600" indent="-228600" eaLnBrk="1" hangingPunct="1">
              <a:lnSpc>
                <a:spcPct val="80000"/>
              </a:lnSpc>
              <a:spcBef>
                <a:spcPct val="0"/>
              </a:spcBef>
            </a:pPr>
            <a:r>
              <a:rPr lang="en-US" altLang="en-US" sz="1100">
                <a:solidFill>
                  <a:srgbClr val="000000"/>
                </a:solidFill>
                <a:ea typeface="ＭＳ Ｐゴシック" panose="020B0600070205080204" pitchFamily="34" charset="-128"/>
              </a:rPr>
              <a:t>	[GIVE AN EXAMPLE FROM YOUR OWN PRACTICE, E.G.] : So, for example, my language combination is Spanish into English; I can translate your Colombian subsidiary</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s reports into English for you, but if you want minutes of your board meeting into Spanish for them, you</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ll need someone else.</a:t>
            </a:r>
          </a:p>
          <a:p>
            <a:pPr marL="228600" indent="-228600" eaLnBrk="1" hangingPunct="1">
              <a:lnSpc>
                <a:spcPct val="80000"/>
              </a:lnSpc>
              <a:spcBef>
                <a:spcPct val="0"/>
              </a:spcBef>
              <a:buFont typeface="Times" pitchFamily="2" charset="0"/>
              <a:buNone/>
            </a:pPr>
            <a:endParaRPr lang="en-US" altLang="en-US" sz="1100">
              <a:solidFill>
                <a:srgbClr val="000000"/>
              </a:solidFill>
              <a:ea typeface="ＭＳ Ｐゴシック" panose="020B0600070205080204" pitchFamily="34" charset="-128"/>
            </a:endParaRPr>
          </a:p>
          <a:p>
            <a:pPr marL="228600" indent="-228600" eaLnBrk="1" hangingPunct="1">
              <a:lnSpc>
                <a:spcPct val="80000"/>
              </a:lnSpc>
              <a:spcBef>
                <a:spcPct val="0"/>
              </a:spcBef>
              <a:buFont typeface="Times" pitchFamily="2" charset="0"/>
              <a:buNone/>
            </a:pPr>
            <a:r>
              <a:rPr lang="en-US" altLang="en-US" sz="1100">
                <a:solidFill>
                  <a:srgbClr val="000000"/>
                </a:solidFill>
                <a:ea typeface="ＭＳ Ｐゴシック" panose="020B0600070205080204" pitchFamily="34" charset="-128"/>
              </a:rPr>
              <a:t>5.	See our brochure </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Translating — Buying a non-commodity</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 [in your bag/folder]/[at the back of the room]/[downloadable from the ATA website] to get some very concrete advice on how the recently adopted US and European standards on translation services can help you get what you need. </a:t>
            </a:r>
          </a:p>
          <a:p>
            <a:pPr marL="228600" indent="-228600" eaLnBrk="1" hangingPunct="1">
              <a:lnSpc>
                <a:spcPct val="80000"/>
              </a:lnSpc>
              <a:spcBef>
                <a:spcPct val="0"/>
              </a:spcBef>
              <a:buFont typeface="Times" pitchFamily="2" charset="0"/>
              <a:buNone/>
            </a:pPr>
            <a:endParaRPr lang="en-US" altLang="en-US" sz="1100">
              <a:solidFill>
                <a:srgbClr val="000000"/>
              </a:solidFill>
              <a:ea typeface="ＭＳ Ｐゴシック" panose="020B0600070205080204" pitchFamily="34" charset="-128"/>
            </a:endParaRPr>
          </a:p>
          <a:p>
            <a:pPr marL="228600" indent="-228600" eaLnBrk="1" hangingPunct="1">
              <a:lnSpc>
                <a:spcPct val="80000"/>
              </a:lnSpc>
              <a:spcBef>
                <a:spcPct val="0"/>
              </a:spcBef>
              <a:buFont typeface="Times" pitchFamily="2" charset="0"/>
              <a:buNone/>
            </a:pPr>
            <a:r>
              <a:rPr lang="en-US" altLang="en-US" sz="1100">
                <a:solidFill>
                  <a:srgbClr val="000000"/>
                </a:solidFill>
                <a:ea typeface="ＭＳ Ｐゴシック" panose="020B0600070205080204" pitchFamily="34" charset="-128"/>
              </a:rPr>
              <a:t>4. 	You</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ll never have a totally bulletproof guarantee, but someone who is a member of a professional association (like ATA) (/has a credential in translation — not teaching, etc.) is a better bet. If your translation is in a highly specialized area, your translator may well have a second credential, too. [SPEAKER CAN COMMENT ON HIS/HER QUALIFICATIONS AND SPECIALTIES HERE]</a:t>
            </a:r>
          </a:p>
          <a:p>
            <a:pPr marL="228600" indent="-228600" eaLnBrk="1" hangingPunct="1">
              <a:lnSpc>
                <a:spcPct val="80000"/>
              </a:lnSpc>
              <a:spcBef>
                <a:spcPct val="0"/>
              </a:spcBef>
            </a:pPr>
            <a:endParaRPr lang="en-US" altLang="en-US" sz="110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9A758C62-02BB-2A4D-AD42-DB8136486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EACB63-79A1-924F-923C-4D7104F7082B}"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627AE0-D20F-164D-AD12-ACF27DFA30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841CEEA-254A-0A4F-B727-F134AB74A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0"/>
              </a:spcBef>
            </a:pPr>
            <a:r>
              <a:rPr lang="en-US" altLang="en-US" b="1">
                <a:latin typeface="Garamond" panose="02020404030301010803" pitchFamily="18" charset="0"/>
                <a:ea typeface="ＭＳ Ｐゴシック" panose="020B0600070205080204" pitchFamily="34" charset="-128"/>
              </a:rPr>
              <a:t>	</a:t>
            </a:r>
            <a:r>
              <a:rPr lang="en-US" altLang="en-US">
                <a:latin typeface="Calibri (corps)" charset="0"/>
                <a:ea typeface="ＭＳ Ｐゴシック" panose="020B0600070205080204" pitchFamily="34" charset="-128"/>
              </a:rPr>
              <a:t>As they say:  </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Pay peanuts and you</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ll get monkeys</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 </a:t>
            </a:r>
            <a:br>
              <a:rPr lang="en-US" altLang="ja-JP">
                <a:latin typeface="Calibri (corps)" charset="0"/>
                <a:ea typeface="ＭＳ Ｐゴシック" panose="020B0600070205080204" pitchFamily="34" charset="-128"/>
              </a:rPr>
            </a:br>
            <a:endParaRPr lang="en-US" altLang="ja-JP">
              <a:latin typeface="Calibri (corps)" charset="0"/>
              <a:ea typeface="ＭＳ Ｐゴシック" panose="020B0600070205080204" pitchFamily="34" charset="-128"/>
            </a:endParaRPr>
          </a:p>
          <a:p>
            <a:pPr marL="228600" indent="-228600">
              <a:spcBef>
                <a:spcPct val="0"/>
              </a:spcBef>
            </a:pPr>
            <a:r>
              <a:rPr lang="en-US" altLang="en-US">
                <a:latin typeface="Calibri (corps)" charset="0"/>
                <a:ea typeface="ＭＳ Ｐゴシック" panose="020B0600070205080204" pitchFamily="34" charset="-128"/>
              </a:rPr>
              <a:t>	But there are also ways you can reduce your budget safely — often by forward planning and deciding exactly what you want your text to do.</a:t>
            </a:r>
          </a:p>
          <a:p>
            <a:pPr marL="228600" indent="-228600">
              <a:spcBef>
                <a:spcPct val="0"/>
              </a:spcBef>
            </a:pPr>
            <a:r>
              <a:rPr lang="en-US" altLang="en-US">
                <a:latin typeface="Calibri (corps)" charset="0"/>
                <a:ea typeface="ＭＳ Ｐゴシック" panose="020B0600070205080204" pitchFamily="34" charset="-128"/>
              </a:rPr>
              <a:t>	We recommend using </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Translation, Get</a:t>
            </a:r>
            <a:r>
              <a:rPr lang="fr-FR" altLang="ja-JP">
                <a:latin typeface="Calibri (corps)" charset="0"/>
                <a:ea typeface="ＭＳ Ｐゴシック" panose="020B0600070205080204" pitchFamily="34" charset="-128"/>
              </a:rPr>
              <a:t>t</a:t>
            </a:r>
            <a:r>
              <a:rPr lang="en-US" altLang="ja-JP">
                <a:latin typeface="Calibri (corps)" charset="0"/>
                <a:ea typeface="ＭＳ Ｐゴシック" panose="020B0600070205080204" pitchFamily="34" charset="-128"/>
              </a:rPr>
              <a:t>ing it right</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 as a resource and factoring translation/interpreting into your project </a:t>
            </a:r>
            <a:r>
              <a:rPr lang="en-US" altLang="ja-JP" i="1">
                <a:latin typeface="Calibri (corps)" charset="0"/>
                <a:ea typeface="ＭＳ Ｐゴシック" panose="020B0600070205080204" pitchFamily="34" charset="-128"/>
              </a:rPr>
              <a:t>from the beginning.</a:t>
            </a:r>
            <a:endParaRPr lang="en-US" altLang="en-US">
              <a:latin typeface="Calibri (corps)"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3F4C1B50-5A26-2D48-9E9D-EE4016571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0CA6A6-3481-3E4D-86B4-EF2F075218D9}"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BD19BAD-A02C-0946-B3EC-7665E9F44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988100E-FB90-7149-B802-1F6616F59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r>
              <a:rPr lang="en-US" altLang="en-US" sz="1100">
                <a:solidFill>
                  <a:srgbClr val="000000"/>
                </a:solidFill>
                <a:latin typeface="Caibri (corps)" charset="0"/>
                <a:ea typeface="ＭＳ Ｐゴシック" panose="020B0600070205080204" pitchFamily="34" charset="-128"/>
              </a:rPr>
              <a:t>	DEVELOP POINTS BELOW, ADDING EXAMPLES FROM YOUR OWN PRACTICE</a:t>
            </a:r>
          </a:p>
          <a:p>
            <a:pPr marL="228600" indent="-228600" eaLnBrk="1" hangingPunct="1">
              <a:lnSpc>
                <a:spcPct val="90000"/>
              </a:lnSpc>
              <a:spcBef>
                <a:spcPct val="0"/>
              </a:spcBef>
            </a:pPr>
            <a:endParaRPr lang="en-US" altLang="en-US" sz="1100">
              <a:solidFill>
                <a:srgbClr val="000000"/>
              </a:solidFill>
              <a:latin typeface="Caibri (corps)" charset="0"/>
              <a:ea typeface="ＭＳ Ｐゴシック" panose="020B0600070205080204" pitchFamily="34" charset="-128"/>
            </a:endParaRPr>
          </a:p>
          <a:p>
            <a:pPr marL="228600" indent="-228600" eaLnBrk="1" hangingPunct="1">
              <a:lnSpc>
                <a:spcPct val="90000"/>
              </a:lnSpc>
              <a:spcBef>
                <a:spcPct val="0"/>
              </a:spcBef>
            </a:pPr>
            <a:r>
              <a:rPr lang="en-US" altLang="en-US" sz="1100">
                <a:solidFill>
                  <a:srgbClr val="000000"/>
                </a:solidFill>
                <a:latin typeface="Caibri (corps)" charset="0"/>
                <a:ea typeface="ＭＳ Ｐゴシック" panose="020B0600070205080204" pitchFamily="34" charset="-128"/>
              </a:rPr>
              <a:t>1.	Don</a:t>
            </a:r>
            <a:r>
              <a:rPr lang="ja-JP" altLang="en-US" sz="1100">
                <a:solidFill>
                  <a:srgbClr val="000000"/>
                </a:solidFill>
                <a:latin typeface="Caibri (corps)" charset="0"/>
                <a:ea typeface="ＭＳ Ｐゴシック" panose="020B0600070205080204" pitchFamily="34" charset="-128"/>
              </a:rPr>
              <a:t>’</a:t>
            </a:r>
            <a:r>
              <a:rPr lang="en-US" altLang="ja-JP" sz="1100">
                <a:solidFill>
                  <a:srgbClr val="000000"/>
                </a:solidFill>
                <a:latin typeface="Caibri (corps)" charset="0"/>
                <a:ea typeface="ＭＳ Ｐゴシック" panose="020B0600070205080204" pitchFamily="34" charset="-128"/>
              </a:rPr>
              <a:t>t translate everything blindly: review your document first (perhaps with your translator) to make sure that the information in it is something that foreign buyers can relate to. </a:t>
            </a:r>
            <a:br>
              <a:rPr lang="en-US" altLang="ja-JP" sz="1100">
                <a:solidFill>
                  <a:srgbClr val="000000"/>
                </a:solidFill>
                <a:latin typeface="Caibri (corps)" charset="0"/>
                <a:ea typeface="ＭＳ Ｐゴシック" panose="020B0600070205080204" pitchFamily="34" charset="-128"/>
              </a:rPr>
            </a:br>
            <a:r>
              <a:rPr lang="en-US" altLang="ja-JP" sz="1100">
                <a:solidFill>
                  <a:srgbClr val="000000"/>
                </a:solidFill>
                <a:latin typeface="Caibri (corps)" charset="0"/>
                <a:ea typeface="ＭＳ Ｐゴシック" panose="020B0600070205080204" pitchFamily="34" charset="-128"/>
              </a:rPr>
              <a:t>Example: a financial translator reduced a 500-page document to less than half that by eliminating repetitions and sections that the target readers didn</a:t>
            </a:r>
            <a:r>
              <a:rPr lang="ja-JP" altLang="en-US" sz="1100">
                <a:solidFill>
                  <a:srgbClr val="000000"/>
                </a:solidFill>
                <a:latin typeface="Caibri (corps)" charset="0"/>
                <a:ea typeface="ＭＳ Ｐゴシック" panose="020B0600070205080204" pitchFamily="34" charset="-128"/>
              </a:rPr>
              <a:t>’</a:t>
            </a:r>
            <a:r>
              <a:rPr lang="en-US" altLang="ja-JP" sz="1100">
                <a:solidFill>
                  <a:srgbClr val="000000"/>
                </a:solidFill>
                <a:latin typeface="Caibri (corps)" charset="0"/>
                <a:ea typeface="ＭＳ Ｐゴシック" panose="020B0600070205080204" pitchFamily="34" charset="-128"/>
              </a:rPr>
              <a:t>t need to know.</a:t>
            </a:r>
          </a:p>
          <a:p>
            <a:pPr marL="228600" indent="-228600" eaLnBrk="1" hangingPunct="1">
              <a:lnSpc>
                <a:spcPct val="90000"/>
              </a:lnSpc>
              <a:spcBef>
                <a:spcPct val="0"/>
              </a:spcBef>
              <a:buFont typeface="Times" pitchFamily="2" charset="0"/>
              <a:buChar char="•"/>
            </a:pPr>
            <a:endParaRPr lang="en-US" altLang="en-US" sz="1100">
              <a:solidFill>
                <a:srgbClr val="000000"/>
              </a:solidFill>
              <a:latin typeface="Caibri (corps)" charset="0"/>
              <a:ea typeface="ＭＳ Ｐゴシック" panose="020B0600070205080204" pitchFamily="34" charset="-128"/>
            </a:endParaRPr>
          </a:p>
          <a:p>
            <a:pPr marL="228600" indent="-228600" eaLnBrk="1" hangingPunct="1">
              <a:lnSpc>
                <a:spcPct val="90000"/>
              </a:lnSpc>
              <a:spcBef>
                <a:spcPct val="0"/>
              </a:spcBef>
            </a:pPr>
            <a:r>
              <a:rPr lang="en-US" altLang="en-US" sz="1100">
                <a:solidFill>
                  <a:srgbClr val="000000"/>
                </a:solidFill>
                <a:latin typeface="Caibri (corps)" charset="0"/>
                <a:ea typeface="ＭＳ Ｐゴシック" panose="020B0600070205080204" pitchFamily="34" charset="-128"/>
              </a:rPr>
              <a:t>2. 	How much did you spend to develop your new project? If you spent months/years/$$$ on it, skimping on the translation of promotional documents is a bad idea. (Far better to accept that you are not ready for the international market).</a:t>
            </a:r>
          </a:p>
          <a:p>
            <a:pPr marL="228600" indent="-228600" eaLnBrk="1" hangingPunct="1">
              <a:lnSpc>
                <a:spcPct val="90000"/>
              </a:lnSpc>
              <a:spcBef>
                <a:spcPct val="0"/>
              </a:spcBef>
            </a:pPr>
            <a:r>
              <a:rPr lang="en-US" altLang="en-US" sz="1100">
                <a:solidFill>
                  <a:srgbClr val="000000"/>
                </a:solidFill>
                <a:latin typeface="Caibri (corps)" charset="0"/>
                <a:ea typeface="ＭＳ Ｐゴシック" panose="020B0600070205080204" pitchFamily="34" charset="-128"/>
              </a:rPr>
              <a:t>	In fact, if price is your only criterion, don</a:t>
            </a:r>
            <a:r>
              <a:rPr lang="ja-JP" altLang="en-US" sz="1100">
                <a:solidFill>
                  <a:srgbClr val="000000"/>
                </a:solidFill>
                <a:latin typeface="Caibri (corps)" charset="0"/>
                <a:ea typeface="ＭＳ Ｐゴシック" panose="020B0600070205080204" pitchFamily="34" charset="-128"/>
              </a:rPr>
              <a:t>’</a:t>
            </a:r>
            <a:r>
              <a:rPr lang="en-US" altLang="ja-JP" sz="1100">
                <a:solidFill>
                  <a:srgbClr val="000000"/>
                </a:solidFill>
                <a:latin typeface="Caibri (corps)" charset="0"/>
                <a:ea typeface="ＭＳ Ｐゴシック" panose="020B0600070205080204" pitchFamily="34" charset="-128"/>
              </a:rPr>
              <a:t>t be surprised if the job delivered doesn</a:t>
            </a:r>
            <a:r>
              <a:rPr lang="ja-JP" altLang="en-US" sz="1100">
                <a:solidFill>
                  <a:srgbClr val="000000"/>
                </a:solidFill>
                <a:latin typeface="Caibri (corps)" charset="0"/>
                <a:ea typeface="ＭＳ Ｐゴシック" panose="020B0600070205080204" pitchFamily="34" charset="-128"/>
              </a:rPr>
              <a:t>’</a:t>
            </a:r>
            <a:r>
              <a:rPr lang="en-US" altLang="ja-JP" sz="1100">
                <a:solidFill>
                  <a:srgbClr val="000000"/>
                </a:solidFill>
                <a:latin typeface="Caibri (corps)" charset="0"/>
                <a:ea typeface="ＭＳ Ｐゴシック" panose="020B0600070205080204" pitchFamily="34" charset="-128"/>
              </a:rPr>
              <a:t>t make the grade. Some online suppliers offer unbelievable turnarounds; the results are equally unreal!</a:t>
            </a:r>
          </a:p>
          <a:p>
            <a:pPr marL="228600" indent="-228600" eaLnBrk="1" hangingPunct="1">
              <a:lnSpc>
                <a:spcPct val="90000"/>
              </a:lnSpc>
              <a:spcBef>
                <a:spcPct val="0"/>
              </a:spcBef>
            </a:pPr>
            <a:r>
              <a:rPr lang="en-US" altLang="en-US" sz="1100">
                <a:solidFill>
                  <a:srgbClr val="000000"/>
                </a:solidFill>
                <a:latin typeface="Caibri (corps)" charset="0"/>
                <a:ea typeface="ＭＳ Ｐゴシック" panose="020B0600070205080204" pitchFamily="34" charset="-128"/>
              </a:rPr>
              <a:t>	If your translator has immediate availability, a birth certificate or diploma might be ready the next day and cost less than $100; a top-quality annual report can take weeks and run into thousands of dollars.</a:t>
            </a:r>
          </a:p>
          <a:p>
            <a:pPr marL="228600" indent="-228600" eaLnBrk="1" hangingPunct="1">
              <a:lnSpc>
                <a:spcPct val="90000"/>
              </a:lnSpc>
              <a:spcBef>
                <a:spcPct val="0"/>
              </a:spcBef>
            </a:pPr>
            <a:endParaRPr lang="en-US" altLang="en-US" sz="1100">
              <a:solidFill>
                <a:srgbClr val="000000"/>
              </a:solidFill>
              <a:latin typeface="Caibri (corps)" charset="0"/>
              <a:ea typeface="ＭＳ Ｐゴシック" panose="020B0600070205080204" pitchFamily="34" charset="-128"/>
            </a:endParaRPr>
          </a:p>
          <a:p>
            <a:pPr marL="228600" indent="-228600" eaLnBrk="1" hangingPunct="1">
              <a:lnSpc>
                <a:spcPct val="90000"/>
              </a:lnSpc>
              <a:spcBef>
                <a:spcPct val="0"/>
              </a:spcBef>
              <a:buFontTx/>
              <a:buAutoNum type="arabicPeriod" startAt="3"/>
            </a:pPr>
            <a:r>
              <a:rPr lang="en-US" altLang="en-US" sz="1100">
                <a:solidFill>
                  <a:srgbClr val="000000"/>
                </a:solidFill>
                <a:latin typeface="Caibri (corps)" charset="0"/>
                <a:ea typeface="ＭＳ Ｐゴシック" panose="020B0600070205080204" pitchFamily="34" charset="-128"/>
              </a:rPr>
              <a:t> If you don</a:t>
            </a:r>
            <a:r>
              <a:rPr lang="ja-JP" altLang="en-US" sz="1100">
                <a:solidFill>
                  <a:srgbClr val="000000"/>
                </a:solidFill>
                <a:latin typeface="Caibri (corps)" charset="0"/>
                <a:ea typeface="ＭＳ Ｐゴシック" panose="020B0600070205080204" pitchFamily="34" charset="-128"/>
              </a:rPr>
              <a:t>’</a:t>
            </a:r>
            <a:r>
              <a:rPr lang="en-US" altLang="ja-JP" sz="1100">
                <a:solidFill>
                  <a:srgbClr val="000000"/>
                </a:solidFill>
                <a:latin typeface="Caibri (corps)" charset="0"/>
                <a:ea typeface="ＭＳ Ｐゴシック" panose="020B0600070205080204" pitchFamily="34" charset="-128"/>
              </a:rPr>
              <a:t>t plan ahead, expect to pay rush fees (solution: plan ahead)</a:t>
            </a:r>
          </a:p>
          <a:p>
            <a:pPr marL="228600" indent="-228600" eaLnBrk="1" hangingPunct="1">
              <a:lnSpc>
                <a:spcPct val="90000"/>
              </a:lnSpc>
              <a:spcBef>
                <a:spcPct val="0"/>
              </a:spcBef>
              <a:buFontTx/>
              <a:buAutoNum type="arabicPeriod" startAt="3"/>
            </a:pPr>
            <a:endParaRPr lang="en-US" altLang="en-US" sz="1100">
              <a:solidFill>
                <a:srgbClr val="000000"/>
              </a:solidFill>
              <a:latin typeface="Caibri (corps)" charset="0"/>
              <a:ea typeface="ＭＳ Ｐゴシック" panose="020B0600070205080204" pitchFamily="34" charset="-128"/>
            </a:endParaRPr>
          </a:p>
          <a:p>
            <a:pPr marL="228600" indent="-228600" eaLnBrk="1" hangingPunct="1">
              <a:lnSpc>
                <a:spcPct val="90000"/>
              </a:lnSpc>
              <a:spcBef>
                <a:spcPct val="0"/>
              </a:spcBef>
              <a:buFontTx/>
              <a:buAutoNum type="arabicPeriod" startAt="3"/>
            </a:pPr>
            <a:r>
              <a:rPr lang="en-US" altLang="en-US" sz="1100">
                <a:solidFill>
                  <a:srgbClr val="000000"/>
                </a:solidFill>
                <a:latin typeface="Caibri (corps)" charset="0"/>
                <a:ea typeface="ＭＳ Ｐゴシック" panose="020B0600070205080204" pitchFamily="34" charset="-128"/>
              </a:rPr>
              <a:t> This is only normal: law of supply &amp; demand </a:t>
            </a:r>
            <a:br>
              <a:rPr lang="en-US" altLang="en-US" sz="1100">
                <a:solidFill>
                  <a:srgbClr val="000000"/>
                </a:solidFill>
                <a:latin typeface="Caibri (corps)" charset="0"/>
                <a:ea typeface="ＭＳ Ｐゴシック" panose="020B0600070205080204" pitchFamily="34" charset="-128"/>
              </a:rPr>
            </a:br>
            <a:endParaRPr lang="en-US" altLang="en-US" sz="1100">
              <a:solidFill>
                <a:srgbClr val="000000"/>
              </a:solidFill>
              <a:latin typeface="Caibri (corps)" charset="0"/>
              <a:ea typeface="ＭＳ Ｐゴシック" panose="020B0600070205080204" pitchFamily="34" charset="-128"/>
            </a:endParaRPr>
          </a:p>
          <a:p>
            <a:pPr marL="228600" indent="-228600" eaLnBrk="1" hangingPunct="1">
              <a:lnSpc>
                <a:spcPct val="90000"/>
              </a:lnSpc>
              <a:spcBef>
                <a:spcPct val="0"/>
              </a:spcBef>
            </a:pPr>
            <a:endParaRPr lang="en-US" altLang="en-US" sz="110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2AFC3309-B5AE-9C4D-A648-4AA012F3A4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414BEF7-51F0-3844-8A8B-9D3B5A0B5ACD}"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C061FE1-E3F0-7243-8A06-2D0DB5259E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3982909-DC75-144D-B95A-BEBEFF06E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solidFill>
                  <a:srgbClr val="000000"/>
                </a:solidFill>
                <a:ea typeface="ＭＳ Ｐゴシック" panose="020B0600070205080204" pitchFamily="34" charset="-128"/>
              </a:rPr>
              <a:t>Professional translators spend 8 to 15 hours a day grappling with texts. </a:t>
            </a:r>
          </a:p>
          <a:p>
            <a:pPr eaLnBrk="1" hangingPunct="1">
              <a:spcBef>
                <a:spcPct val="0"/>
              </a:spcBef>
            </a:pPr>
            <a:r>
              <a:rPr lang="en-US" altLang="en-US">
                <a:solidFill>
                  <a:srgbClr val="000000"/>
                </a:solidFill>
                <a:ea typeface="ＭＳ Ｐゴシック" panose="020B0600070205080204" pitchFamily="34" charset="-128"/>
              </a:rPr>
              <a:t>Good ones are passionate about language.</a:t>
            </a:r>
          </a:p>
          <a:p>
            <a:pPr eaLnBrk="1" hangingPunct="1">
              <a:spcBef>
                <a:spcPct val="0"/>
              </a:spcBef>
            </a:pPr>
            <a:r>
              <a:rPr lang="en-US" altLang="en-US">
                <a:solidFill>
                  <a:srgbClr val="000000"/>
                </a:solidFill>
                <a:ea typeface="ＭＳ Ｐゴシック" panose="020B0600070205080204" pitchFamily="34" charset="-128"/>
              </a:rPr>
              <a:t>They know a lot, and they bring to your project all of the expertise they have built up over their career to date. </a:t>
            </a:r>
          </a:p>
          <a:p>
            <a:pPr eaLnBrk="1" hangingPunct="1">
              <a:spcBef>
                <a:spcPct val="0"/>
              </a:spcBef>
            </a:pPr>
            <a:r>
              <a:rPr lang="en-US" altLang="en-US">
                <a:solidFill>
                  <a:srgbClr val="000000"/>
                </a:solidFill>
                <a:ea typeface="ＭＳ Ｐゴシック" panose="020B0600070205080204" pitchFamily="34" charset="-128"/>
              </a:rPr>
              <a:t>So when you use a professional translator</a:t>
            </a:r>
            <a:r>
              <a:rPr lang="ja-JP" altLang="en-US">
                <a:solidFill>
                  <a:srgbClr val="000000"/>
                </a:solidFill>
                <a:ea typeface="ＭＳ Ｐゴシック" panose="020B0600070205080204" pitchFamily="34" charset="-128"/>
              </a:rPr>
              <a:t>’</a:t>
            </a:r>
            <a:r>
              <a:rPr lang="en-US" altLang="ja-JP">
                <a:solidFill>
                  <a:srgbClr val="000000"/>
                </a:solidFill>
                <a:ea typeface="ＭＳ Ｐゴシック" panose="020B0600070205080204" pitchFamily="34" charset="-128"/>
              </a:rPr>
              <a:t>s services, you are not simply buying words, you are harnessing that expertise —  the power of language — to ensure that you can focus on getting the deal done — and on doing what you do best.</a:t>
            </a:r>
          </a:p>
          <a:p>
            <a:pPr eaLnBrk="1" hangingPunct="1">
              <a:spcBef>
                <a:spcPct val="0"/>
              </a:spcBef>
            </a:pPr>
            <a:endParaRPr lang="en-US" altLang="en-US">
              <a:solidFill>
                <a:srgbClr val="000000"/>
              </a:solidFill>
              <a:ea typeface="ＭＳ Ｐゴシック" panose="020B0600070205080204" pitchFamily="34" charset="-128"/>
            </a:endParaRPr>
          </a:p>
          <a:p>
            <a:pPr eaLnBrk="1" hangingPunct="1">
              <a:spcBef>
                <a:spcPct val="0"/>
              </a:spcBef>
            </a:pPr>
            <a:r>
              <a:rPr lang="en-US" altLang="en-US">
                <a:solidFill>
                  <a:srgbClr val="000000"/>
                </a:solidFill>
                <a:latin typeface="Caibri (corps)" charset="0"/>
                <a:ea typeface="ＭＳ Ｐゴシック" panose="020B0600070205080204" pitchFamily="34" charset="-128"/>
              </a:rPr>
              <a:t>OVER TO YOU! </a:t>
            </a:r>
            <a:br>
              <a:rPr lang="en-US" altLang="en-US">
                <a:solidFill>
                  <a:srgbClr val="000000"/>
                </a:solidFill>
                <a:latin typeface="Caibri (corps)" charset="0"/>
                <a:ea typeface="ＭＳ Ｐゴシック" panose="020B0600070205080204" pitchFamily="34" charset="-128"/>
              </a:rPr>
            </a:br>
            <a:r>
              <a:rPr lang="en-US" altLang="en-US">
                <a:solidFill>
                  <a:srgbClr val="000000"/>
                </a:solidFill>
                <a:latin typeface="Caibri (corps)" charset="0"/>
                <a:ea typeface="ＭＳ Ｐゴシック" panose="020B0600070205080204" pitchFamily="34" charset="-128"/>
              </a:rPr>
              <a:t>DEVELOP THESE POINTS, ADDING EXAMPLES FROM YOUR OWN PRACTICE.</a:t>
            </a:r>
          </a:p>
          <a:p>
            <a:pPr eaLnBrk="1" hangingPunct="1">
              <a:spcBef>
                <a:spcPct val="0"/>
              </a:spcBef>
            </a:pPr>
            <a:endParaRPr lang="en-US" altLang="ja-JP">
              <a:solidFill>
                <a:srgbClr val="000000"/>
              </a:solidFill>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77BAF6AA-0B9F-1A41-8852-F33EE7E1C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B3E9D6C-68A2-D34F-9968-30495E221967}"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05061BC-F84D-8540-AA3B-2872A2655D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E3C2415-96A3-8F4D-AE93-20FF6EBC00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solidFill>
                  <a:srgbClr val="000000"/>
                </a:solidFill>
                <a:ea typeface="ＭＳ Ｐゴシック" panose="020B0600070205080204" pitchFamily="34" charset="-128"/>
              </a:rPr>
              <a:t>BIG CLOSE:</a:t>
            </a:r>
          </a:p>
          <a:p>
            <a:pPr eaLnBrk="1" hangingPunct="1">
              <a:spcBef>
                <a:spcPct val="0"/>
              </a:spcBef>
            </a:pPr>
            <a:r>
              <a:rPr lang="en-US" altLang="en-US">
                <a:solidFill>
                  <a:srgbClr val="000000"/>
                </a:solidFill>
                <a:ea typeface="ＭＳ Ｐゴシック" panose="020B0600070205080204" pitchFamily="34" charset="-128"/>
              </a:rPr>
              <a:t>REPEAT THE CORE MESSAGE AND OFFER TO ANSWER ANY QUESTIONS YOUR AUDIENCE MIGHT HAVE.</a:t>
            </a:r>
          </a:p>
          <a:p>
            <a:pPr eaLnBrk="1" hangingPunct="1">
              <a:spcBef>
                <a:spcPct val="0"/>
              </a:spcBef>
            </a:pPr>
            <a:endParaRPr lang="en-US" altLang="en-US">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382040E4-39FB-E64E-A41C-6542A6E5A2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F37F7B-3C66-7E44-A07C-A258202445DF}" type="slidenum">
              <a:rPr lang="en-US" altLang="en-US" smtClean="0"/>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AB6B2F5-3C44-CE45-B1C5-605B69B1B9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1F78718-9821-0948-849B-E1F6DC82BAAD}" type="slidenum">
              <a:rPr lang="en-US" altLang="en-US" smtClean="0"/>
              <a:pPr>
                <a:spcBef>
                  <a:spcPct val="0"/>
                </a:spcBef>
              </a:pPr>
              <a:t>2</a:t>
            </a:fld>
            <a:endParaRPr lang="en-US" altLang="en-US"/>
          </a:p>
        </p:txBody>
      </p:sp>
      <p:sp>
        <p:nvSpPr>
          <p:cNvPr id="8195" name="Rectangle 2">
            <a:extLst>
              <a:ext uri="{FF2B5EF4-FFF2-40B4-BE49-F238E27FC236}">
                <a16:creationId xmlns:a16="http://schemas.microsoft.com/office/drawing/2014/main" id="{ECE6EB9F-6FE6-094F-AFDB-D82ED0D108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70CBB7B5-A617-E84D-BAD0-4C2E4D51E6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a:solidFill>
                  <a:srgbClr val="000000"/>
                </a:solidFill>
                <a:ea typeface="ＭＳ Ｐゴシック" panose="020B0600070205080204" pitchFamily="34" charset="-128"/>
              </a:rPr>
              <a:t>Start with a humorous </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hook</a:t>
            </a:r>
            <a:r>
              <a:rPr lang="ja-JP" altLang="en-US" sz="1100">
                <a:solidFill>
                  <a:srgbClr val="000000"/>
                </a:solidFill>
                <a:ea typeface="ＭＳ Ｐゴシック" panose="020B0600070205080204" pitchFamily="34" charset="-128"/>
              </a:rPr>
              <a:t>”</a:t>
            </a:r>
            <a:r>
              <a:rPr lang="en-US" altLang="ja-JP" sz="1100">
                <a:solidFill>
                  <a:srgbClr val="000000"/>
                </a:solidFill>
                <a:ea typeface="ＭＳ Ｐゴシック" panose="020B0600070205080204" pitchFamily="34" charset="-128"/>
              </a:rPr>
              <a:t> to quickly illustrate a problem.</a:t>
            </a:r>
          </a:p>
          <a:p>
            <a:pPr eaLnBrk="1" hangingPunct="1">
              <a:spcBef>
                <a:spcPct val="0"/>
              </a:spcBef>
            </a:pPr>
            <a:endParaRPr lang="en-US" altLang="en-US">
              <a:solidFill>
                <a:srgbClr val="000000"/>
              </a:solidFill>
              <a:ea typeface="ＭＳ Ｐゴシック" panose="020B0600070205080204" pitchFamily="34" charset="-128"/>
            </a:endParaRPr>
          </a:p>
          <a:p>
            <a:pPr eaLnBrk="1" hangingPunct="1">
              <a:spcBef>
                <a:spcPct val="0"/>
              </a:spcBef>
            </a:pPr>
            <a:r>
              <a:rPr lang="en-US" altLang="en-US" b="1">
                <a:ea typeface="ＭＳ Ｐゴシック" panose="020B0600070205080204" pitchFamily="34" charset="-128"/>
              </a:rPr>
              <a:t>Sample statements </a:t>
            </a:r>
          </a:p>
          <a:p>
            <a:pPr eaLnBrk="1" hangingPunct="1">
              <a:spcBef>
                <a:spcPct val="0"/>
              </a:spcBef>
            </a:pPr>
            <a:r>
              <a:rPr lang="en-US" altLang="en-US">
                <a:solidFill>
                  <a:srgbClr val="000000"/>
                </a:solidFill>
                <a:ea typeface="ＭＳ Ｐゴシック" panose="020B0600070205080204" pitchFamily="34" charset="-128"/>
              </a:rPr>
              <a:t>Funny, right?</a:t>
            </a:r>
          </a:p>
          <a:p>
            <a:pPr eaLnBrk="1" hangingPunct="1">
              <a:spcBef>
                <a:spcPct val="0"/>
              </a:spcBef>
            </a:pPr>
            <a:r>
              <a:rPr lang="en-US" altLang="en-US">
                <a:solidFill>
                  <a:srgbClr val="000000"/>
                </a:solidFill>
                <a:ea typeface="ＭＳ Ｐゴシック" panose="020B0600070205080204" pitchFamily="34" charset="-128"/>
              </a:rPr>
              <a:t>This sign makes us laugh because we all know what this construction company was trying to say.</a:t>
            </a:r>
          </a:p>
          <a:p>
            <a:pPr eaLnBrk="1" hangingPunct="1">
              <a:spcBef>
                <a:spcPct val="0"/>
              </a:spcBef>
            </a:pPr>
            <a:r>
              <a:rPr lang="en-US" altLang="en-US">
                <a:solidFill>
                  <a:srgbClr val="000000"/>
                </a:solidFill>
                <a:ea typeface="ＭＳ Ｐゴシック" panose="020B0600070205080204" pitchFamily="34" charset="-128"/>
              </a:rPr>
              <a:t>W</a:t>
            </a:r>
            <a:r>
              <a:rPr lang="en-US" altLang="ja-JP">
                <a:solidFill>
                  <a:srgbClr val="000000"/>
                </a:solidFill>
                <a:ea typeface="ＭＳ Ｐゴシック" panose="020B0600070205080204" pitchFamily="34" charset="-128"/>
              </a:rPr>
              <a:t>hen a text is translated by a professional translator, readers usually don</a:t>
            </a:r>
            <a:r>
              <a:rPr lang="ja-JP" altLang="en-US">
                <a:solidFill>
                  <a:srgbClr val="000000"/>
                </a:solidFill>
                <a:ea typeface="ＭＳ Ｐゴシック" panose="020B0600070205080204" pitchFamily="34" charset="-128"/>
              </a:rPr>
              <a:t>’</a:t>
            </a:r>
            <a:r>
              <a:rPr lang="en-US" altLang="ja-JP">
                <a:solidFill>
                  <a:srgbClr val="000000"/>
                </a:solidFill>
                <a:ea typeface="ＭＳ Ｐゴシック" panose="020B0600070205080204" pitchFamily="34" charset="-128"/>
              </a:rPr>
              <a:t>t even know it is a translation.</a:t>
            </a:r>
          </a:p>
          <a:p>
            <a:pPr eaLnBrk="1" hangingPunct="1">
              <a:spcBef>
                <a:spcPct val="0"/>
              </a:spcBef>
            </a:pPr>
            <a:r>
              <a:rPr lang="en-US" altLang="en-US">
                <a:solidFill>
                  <a:srgbClr val="000000"/>
                </a:solidFill>
                <a:ea typeface="ＭＳ Ｐゴシック" panose="020B0600070205080204" pitchFamily="34" charset="-128"/>
              </a:rPr>
              <a:t>Language is no longer a barrier or source of embarrassment. It</a:t>
            </a:r>
            <a:r>
              <a:rPr lang="ja-JP" altLang="en-US">
                <a:solidFill>
                  <a:srgbClr val="000000"/>
                </a:solidFill>
                <a:ea typeface="ＭＳ Ｐゴシック" panose="020B0600070205080204" pitchFamily="34" charset="-128"/>
              </a:rPr>
              <a:t>’</a:t>
            </a:r>
            <a:r>
              <a:rPr lang="en-US" altLang="ja-JP">
                <a:solidFill>
                  <a:srgbClr val="000000"/>
                </a:solidFill>
                <a:ea typeface="ＭＳ Ｐゴシック" panose="020B0600070205080204" pitchFamily="34" charset="-128"/>
              </a:rPr>
              <a:t>s a bridge.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DE19B43-C3BE-E743-9CAD-A40FF882FC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E4C6138-3495-0D44-9092-69D48DE7E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US" altLang="en-US" b="1">
                <a:ea typeface="ＭＳ Ｐゴシック" panose="020B0600070205080204" pitchFamily="34" charset="-128"/>
              </a:rPr>
              <a:t>Sample statements </a:t>
            </a:r>
            <a:endParaRPr lang="en-US" altLang="ja-JP">
              <a:latin typeface="Calibri (corps)" charset="0"/>
              <a:ea typeface="ＭＳ Ｐゴシック" panose="020B0600070205080204" pitchFamily="34" charset="-128"/>
            </a:endParaRPr>
          </a:p>
          <a:p>
            <a:pPr marL="228600" indent="-228600" eaLnBrk="1" hangingPunct="1">
              <a:spcBef>
                <a:spcPct val="0"/>
              </a:spcBef>
            </a:pPr>
            <a:r>
              <a:rPr lang="en-US" altLang="ja-JP">
                <a:latin typeface="Calibri (corps)" charset="0"/>
                <a:ea typeface="ＭＳ Ｐゴシック" panose="020B0600070205080204" pitchFamily="34" charset="-128"/>
              </a:rPr>
              <a:t>So… why translate?</a:t>
            </a:r>
          </a:p>
          <a:p>
            <a:pPr marL="228600" indent="-228600" eaLnBrk="1" hangingPunct="1">
              <a:spcBef>
                <a:spcPct val="0"/>
              </a:spcBef>
            </a:pPr>
            <a:r>
              <a:rPr lang="en-US" altLang="en-US">
                <a:latin typeface="Calibri (corps)" charset="0"/>
                <a:ea typeface="ＭＳ Ｐゴシック" panose="020B0600070205080204" pitchFamily="34" charset="-128"/>
              </a:rPr>
              <a:t>1.  Because not everybody speaks your language… far from it!</a:t>
            </a:r>
          </a:p>
          <a:p>
            <a:pPr marL="228600" indent="-228600" eaLnBrk="1" hangingPunct="1">
              <a:spcBef>
                <a:spcPct val="0"/>
              </a:spcBef>
            </a:pPr>
            <a:r>
              <a:rPr lang="en-US" altLang="en-US">
                <a:latin typeface="Calibri (corps)" charset="0"/>
                <a:ea typeface="ＭＳ Ｐゴシック" panose="020B0600070205080204" pitchFamily="34" charset="-128"/>
              </a:rPr>
              <a:t>2.  Because translating for your target audience reduces risks, prevents embarrassment, and boosts your</a:t>
            </a:r>
            <a:r>
              <a:rPr lang="en-US" altLang="en-US" b="1" i="1">
                <a:latin typeface="Calibri (corps)" charset="0"/>
                <a:ea typeface="ＭＳ Ｐゴシック" panose="020B0600070205080204" pitchFamily="34" charset="-128"/>
              </a:rPr>
              <a:t> </a:t>
            </a:r>
            <a:r>
              <a:rPr lang="en-US" altLang="en-US">
                <a:latin typeface="Calibri (corps)" charset="0"/>
                <a:ea typeface="ＭＳ Ｐゴシック" panose="020B0600070205080204" pitchFamily="34" charset="-128"/>
              </a:rPr>
              <a:t>sales. </a:t>
            </a:r>
          </a:p>
        </p:txBody>
      </p:sp>
      <p:sp>
        <p:nvSpPr>
          <p:cNvPr id="10244" name="Slide Number Placeholder 3">
            <a:extLst>
              <a:ext uri="{FF2B5EF4-FFF2-40B4-BE49-F238E27FC236}">
                <a16:creationId xmlns:a16="http://schemas.microsoft.com/office/drawing/2014/main" id="{E8C422BC-B186-7D41-B671-2DE335264C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CD1148-4489-ED41-B914-0190BEA37F5B}"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0AEA2E8-5CBC-1947-B5A1-58F683875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847A3C-CA2C-064C-9B6C-0178FC58E098}" type="slidenum">
              <a:rPr lang="en-US" altLang="en-US" smtClean="0"/>
              <a:pPr>
                <a:spcBef>
                  <a:spcPct val="0"/>
                </a:spcBef>
              </a:pPr>
              <a:t>4</a:t>
            </a:fld>
            <a:endParaRPr lang="en-US" altLang="en-US"/>
          </a:p>
        </p:txBody>
      </p:sp>
      <p:sp>
        <p:nvSpPr>
          <p:cNvPr id="12291" name="Rectangle 2">
            <a:extLst>
              <a:ext uri="{FF2B5EF4-FFF2-40B4-BE49-F238E27FC236}">
                <a16:creationId xmlns:a16="http://schemas.microsoft.com/office/drawing/2014/main" id="{EDC56E11-D55F-0848-8B83-82F198CF3C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17E8FCA0-5508-D041-AFF4-4EC7230905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solidFill>
                  <a:srgbClr val="000000"/>
                </a:solidFill>
                <a:ea typeface="ＭＳ Ｐゴシック" panose="020B0600070205080204" pitchFamily="34" charset="-128"/>
              </a:rPr>
              <a:t>EXAMPLE: TRANSLATIONS MAKE PEOPLE FEEL WELCOME!</a:t>
            </a:r>
          </a:p>
          <a:p>
            <a:pPr eaLnBrk="1" hangingPunct="1">
              <a:spcBef>
                <a:spcPct val="0"/>
              </a:spcBef>
            </a:pPr>
            <a:r>
              <a:rPr lang="en-US" altLang="en-US" dirty="0">
                <a:solidFill>
                  <a:srgbClr val="000000"/>
                </a:solidFill>
                <a:ea typeface="ＭＳ Ｐゴシック" panose="020B0600070205080204" pitchFamily="34" charset="-128"/>
              </a:rPr>
              <a:t>Take this little taverna in Greece. It</a:t>
            </a:r>
            <a:r>
              <a:rPr lang="ja-JP" altLang="en-US">
                <a:solidFill>
                  <a:srgbClr val="000000"/>
                </a:solidFill>
                <a:ea typeface="ＭＳ Ｐゴシック" panose="020B0600070205080204" pitchFamily="34" charset="-128"/>
              </a:rPr>
              <a:t>’</a:t>
            </a:r>
            <a:r>
              <a:rPr lang="en-US" altLang="ja-JP" dirty="0">
                <a:solidFill>
                  <a:srgbClr val="000000"/>
                </a:solidFill>
                <a:ea typeface="ＭＳ Ｐゴシック" panose="020B0600070205080204" pitchFamily="34" charset="-128"/>
              </a:rPr>
              <a:t>s a mom and pop shop, doing its best to draw in passing trade. Notice the blackboard messages in French, German, English, and Swedish. [ZOOM IN]</a:t>
            </a:r>
          </a:p>
          <a:p>
            <a:pPr eaLnBrk="1" hangingPunct="1">
              <a:spcBef>
                <a:spcPct val="0"/>
              </a:spcBef>
            </a:pPr>
            <a:r>
              <a:rPr lang="en-US" altLang="en-US" dirty="0">
                <a:solidFill>
                  <a:srgbClr val="000000"/>
                </a:solidFill>
                <a:ea typeface="ＭＳ Ｐゴシック" panose="020B0600070205080204" pitchFamily="34" charset="-128"/>
              </a:rPr>
              <a:t>If you are like most potential customers, you</a:t>
            </a:r>
            <a:r>
              <a:rPr lang="ja-JP" altLang="en-US">
                <a:solidFill>
                  <a:srgbClr val="000000"/>
                </a:solidFill>
                <a:ea typeface="ＭＳ Ｐゴシック" panose="020B0600070205080204" pitchFamily="34" charset="-128"/>
              </a:rPr>
              <a:t>’</a:t>
            </a:r>
            <a:r>
              <a:rPr lang="en-US" altLang="ja-JP" dirty="0" err="1">
                <a:solidFill>
                  <a:srgbClr val="000000"/>
                </a:solidFill>
                <a:ea typeface="ＭＳ Ｐゴシック" panose="020B0600070205080204" pitchFamily="34" charset="-128"/>
              </a:rPr>
              <a:t>ll</a:t>
            </a:r>
            <a:r>
              <a:rPr lang="en-US" altLang="ja-JP" dirty="0">
                <a:solidFill>
                  <a:srgbClr val="000000"/>
                </a:solidFill>
                <a:ea typeface="ＭＳ Ｐゴシック" panose="020B0600070205080204" pitchFamily="34" charset="-128"/>
              </a:rPr>
              <a:t> be more tempted to enter a restaurant (or use a business) that speaks your language. </a:t>
            </a:r>
          </a:p>
          <a:p>
            <a:pPr eaLnBrk="1" hangingPunct="1">
              <a:spcBef>
                <a:spcPct val="0"/>
              </a:spcBef>
            </a:pPr>
            <a:r>
              <a:rPr lang="en-US" altLang="ja-JP" dirty="0">
                <a:solidFill>
                  <a:srgbClr val="000000"/>
                </a:solidFill>
                <a:ea typeface="ＭＳ Ｐゴシック" panose="020B0600070205080204" pitchFamily="34" charset="-128"/>
              </a:rPr>
              <a:t>This restaurant seems friendlier and focused on your</a:t>
            </a:r>
          </a:p>
          <a:p>
            <a:pPr eaLnBrk="1" hangingPunct="1">
              <a:spcBef>
                <a:spcPct val="0"/>
              </a:spcBef>
            </a:pPr>
            <a:r>
              <a:rPr lang="en-US" altLang="en-US" dirty="0">
                <a:solidFill>
                  <a:srgbClr val="000000"/>
                </a:solidFill>
                <a:ea typeface="ＭＳ Ｐゴシック" panose="020B0600070205080204" pitchFamily="34" charset="-128"/>
              </a:rPr>
              <a:t>They seem friendlier  they</a:t>
            </a:r>
            <a:r>
              <a:rPr lang="ja-JP" altLang="en-US">
                <a:solidFill>
                  <a:srgbClr val="000000"/>
                </a:solidFill>
                <a:ea typeface="ＭＳ Ｐゴシック" panose="020B0600070205080204" pitchFamily="34" charset="-128"/>
              </a:rPr>
              <a:t>’</a:t>
            </a:r>
            <a:r>
              <a:rPr lang="en-US" altLang="ja-JP" dirty="0" err="1">
                <a:solidFill>
                  <a:srgbClr val="000000"/>
                </a:solidFill>
                <a:ea typeface="ＭＳ Ｐゴシック" panose="020B0600070205080204" pitchFamily="34" charset="-128"/>
              </a:rPr>
              <a:t>ll</a:t>
            </a:r>
            <a:r>
              <a:rPr lang="en-US" altLang="ja-JP" dirty="0">
                <a:solidFill>
                  <a:srgbClr val="000000"/>
                </a:solidFill>
                <a:ea typeface="ＭＳ Ｐゴシック" panose="020B0600070205080204" pitchFamily="34" charset="-128"/>
              </a:rPr>
              <a:t> try to make you feel at home. </a:t>
            </a:r>
          </a:p>
          <a:p>
            <a:pPr eaLnBrk="1" hangingPunct="1">
              <a:spcBef>
                <a:spcPct val="0"/>
              </a:spcBef>
            </a:pPr>
            <a:r>
              <a:rPr lang="en-US" altLang="en-US" dirty="0">
                <a:solidFill>
                  <a:srgbClr val="000000"/>
                </a:solidFill>
                <a:ea typeface="ＭＳ Ｐゴシック" panose="020B0600070205080204" pitchFamily="34" charset="-128"/>
              </a:rPr>
              <a:t>The same is true in technology-driven areas: research shows that websites attract more visitors </a:t>
            </a:r>
            <a:r>
              <a:rPr lang="en-US" altLang="en-US" b="1" dirty="0">
                <a:solidFill>
                  <a:srgbClr val="000000"/>
                </a:solidFill>
                <a:ea typeface="ＭＳ Ｐゴシック" panose="020B0600070205080204" pitchFamily="34" charset="-128"/>
              </a:rPr>
              <a:t>and keep them much longer </a:t>
            </a:r>
            <a:r>
              <a:rPr lang="en-US" altLang="en-US" dirty="0">
                <a:solidFill>
                  <a:srgbClr val="000000"/>
                </a:solidFill>
                <a:ea typeface="ＭＳ Ｐゴシック" panose="020B0600070205080204" pitchFamily="34" charset="-128"/>
              </a:rPr>
              <a:t>if your site is in their language. </a:t>
            </a:r>
            <a:endParaRPr lang="en-US" altLang="ja-JP" dirty="0">
              <a:solidFill>
                <a:srgbClr val="000000"/>
              </a:solidFill>
              <a:ea typeface="ＭＳ Ｐゴシック" panose="020B0600070205080204" pitchFamily="34" charset="-128"/>
            </a:endParaRPr>
          </a:p>
          <a:p>
            <a:pPr eaLnBrk="1" hangingPunct="1">
              <a:spcBef>
                <a:spcPct val="0"/>
              </a:spcBef>
            </a:pPr>
            <a:endParaRPr lang="en-US" altLang="ja-JP" dirty="0">
              <a:solidFill>
                <a:srgbClr val="000000"/>
              </a:solidFill>
              <a:ea typeface="ＭＳ Ｐゴシック" panose="020B0600070205080204" pitchFamily="34" charset="-128"/>
            </a:endParaRPr>
          </a:p>
          <a:p>
            <a:pPr eaLnBrk="1" hangingPunct="1">
              <a:spcBef>
                <a:spcPct val="0"/>
              </a:spcBef>
            </a:pPr>
            <a:r>
              <a:rPr lang="en-US" altLang="ja-JP" dirty="0">
                <a:solidFill>
                  <a:srgbClr val="000000"/>
                </a:solidFill>
                <a:ea typeface="ＭＳ Ｐゴシック" panose="020B0600070205080204" pitchFamily="34" charset="-128"/>
              </a:rPr>
              <a:t>But there are two more reasons why it pays to translate documents for your target audience:</a:t>
            </a:r>
          </a:p>
          <a:p>
            <a:pPr eaLnBrk="1" hangingPunct="1">
              <a:spcBef>
                <a:spcPct val="0"/>
              </a:spcBef>
            </a:pPr>
            <a:r>
              <a:rPr lang="en-US" altLang="ja-JP" dirty="0">
                <a:solidFill>
                  <a:srgbClr val="000000"/>
                </a:solidFill>
                <a:ea typeface="ＭＳ Ｐゴシック" panose="020B0600070205080204" pitchFamily="34" charset="-128"/>
              </a:rPr>
              <a:t>•   Because when the texts you publish do their job, you are free to do yours. You can get on with your real business, and not worry about looking like an idiot or saying something you didn’t mean to.</a:t>
            </a:r>
          </a:p>
          <a:p>
            <a:pPr eaLnBrk="1" hangingPunct="1">
              <a:spcBef>
                <a:spcPct val="0"/>
              </a:spcBef>
            </a:pPr>
            <a:r>
              <a:rPr lang="en-US" altLang="en-US" dirty="0">
                <a:solidFill>
                  <a:srgbClr val="000000"/>
                </a:solidFill>
                <a:ea typeface="ＭＳ Ｐゴシック" panose="020B0600070205080204" pitchFamily="34" charset="-128"/>
              </a:rPr>
              <a:t>•   Because in some countries and regions, translation is required by law. </a:t>
            </a:r>
          </a:p>
          <a:p>
            <a:pPr eaLnBrk="1" hangingPunct="1">
              <a:spcBef>
                <a:spcPct val="0"/>
              </a:spcBef>
            </a:pPr>
            <a:r>
              <a:rPr lang="en-US" altLang="en-US" dirty="0">
                <a:solidFill>
                  <a:srgbClr val="000000"/>
                </a:solidFill>
                <a:ea typeface="ＭＳ Ｐゴシック" panose="020B0600070205080204" pitchFamily="34" charset="-128"/>
              </a:rPr>
              <a:t>[GIVE A SPECIFIC EXAMPLE THAT THE AUDIENCE CAN RELATE TO, E.G., TRANSLATION REQUIREMENT FOR HEALTHCARE FACILITIES GETTING FEDERAL FUNDS, LOI TOUBON IN FRANCE, ETC.]</a:t>
            </a:r>
          </a:p>
          <a:p>
            <a:pPr eaLnBrk="1" hangingPunct="1">
              <a:spcBef>
                <a:spcPct val="0"/>
              </a:spcBef>
            </a:pPr>
            <a:endParaRPr lang="en-US" altLang="en-US" dirty="0">
              <a:solidFill>
                <a:srgbClr val="666666"/>
              </a:solidFill>
              <a:ea typeface="ＭＳ Ｐゴシック" panose="020B0600070205080204" pitchFamily="34" charset="-128"/>
            </a:endParaRPr>
          </a:p>
          <a:p>
            <a:pPr eaLnBrk="1" hangingPunct="1">
              <a:spcBef>
                <a:spcPct val="0"/>
              </a:spcBef>
            </a:pPr>
            <a:endParaRPr lang="en-US" altLang="en-US" dirty="0">
              <a:solidFill>
                <a:srgbClr val="666666"/>
              </a:solidFill>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375F372-5976-0A45-8D2A-8104970312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C6A231F-9CD6-7048-A937-5F25A85ED4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endParaRPr lang="en-US" altLang="en-US">
              <a:latin typeface="Calibri (corps)" charset="0"/>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D88297EF-F61C-724B-9BAD-EFE56F1BAB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9A2EA60-6BDA-E94C-9AF8-8859673055FF}"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06ED7AD-B39C-DD46-8569-CDEB724A6D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546ECB2-F7C9-454F-88E1-654081CE2D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corps)" charset="0"/>
                <a:ea typeface="ＭＳ Ｐゴシック" panose="020B0600070205080204" pitchFamily="34" charset="-128"/>
              </a:rPr>
              <a:t>Crédit Agricole is one of the biggest banks in Europe, yet they stumbled when they chose this phrase for the front cover of their annual report. The </a:t>
            </a:r>
            <a:r>
              <a:rPr lang="en-US" altLang="ja-JP">
                <a:latin typeface="Calibri (corps)" charset="0"/>
                <a:ea typeface="ＭＳ Ｐゴシック" panose="020B0600070205080204" pitchFamily="34" charset="-128"/>
              </a:rPr>
              <a:t>French person (who speaks English) didn</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t </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get</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 that, in English, </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under scrutiny</a:t>
            </a:r>
            <a:r>
              <a:rPr lang="ja-JP" altLang="en-US">
                <a:latin typeface="Calibri (corps)" charset="0"/>
                <a:ea typeface="ＭＳ Ｐゴシック" panose="020B0600070205080204" pitchFamily="34" charset="-128"/>
              </a:rPr>
              <a:t>”</a:t>
            </a:r>
            <a:r>
              <a:rPr lang="en-US" altLang="ja-JP">
                <a:latin typeface="Calibri (corps)" charset="0"/>
                <a:ea typeface="ＭＳ Ｐゴシック" panose="020B0600070205080204" pitchFamily="34" charset="-128"/>
              </a:rPr>
              <a:t> implies that the company is under investigation or review. </a:t>
            </a:r>
          </a:p>
          <a:p>
            <a:r>
              <a:rPr lang="en-US" altLang="en-US">
                <a:latin typeface="Calibri (corps)" charset="0"/>
                <a:ea typeface="ＭＳ Ｐゴシック" panose="020B0600070205080204" pitchFamily="34" charset="-128"/>
              </a:rPr>
              <a:t>Reprinting this report cost Crédit Agricole a bundle. </a:t>
            </a:r>
          </a:p>
          <a:p>
            <a:r>
              <a:rPr lang="en-US" altLang="en-US">
                <a:latin typeface="Calibri (corps)" charset="0"/>
                <a:ea typeface="ＭＳ Ｐゴシック" panose="020B0600070205080204" pitchFamily="34" charset="-128"/>
              </a:rPr>
              <a:t>And you can imagine the image problem. In this internet era, an unfortunate translation cannot be pulled back in; the electronic version lives on.</a:t>
            </a:r>
          </a:p>
          <a:p>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9CBC3EC6-2EA7-E149-8DF4-75C1B24B8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90B9CCD-5E20-1149-A9E5-25FC337803DC}"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0C59362-B4F2-CA4C-A545-E83550D58B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BCA2244-E546-3241-AD71-20FDE17C9B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latin typeface="Calibiri (corps)" charset="0"/>
                <a:ea typeface="ＭＳ Ｐゴシック" panose="020B0600070205080204" pitchFamily="34" charset="-128"/>
              </a:rPr>
              <a:t>Here</a:t>
            </a:r>
            <a:r>
              <a:rPr lang="ja-JP" altLang="en-US">
                <a:solidFill>
                  <a:srgbClr val="000000"/>
                </a:solidFill>
                <a:latin typeface="Calibiri (corps)" charset="0"/>
                <a:ea typeface="ＭＳ Ｐゴシック" panose="020B0600070205080204" pitchFamily="34" charset="-128"/>
              </a:rPr>
              <a:t>’</a:t>
            </a:r>
            <a:r>
              <a:rPr lang="en-US" altLang="ja-JP">
                <a:solidFill>
                  <a:srgbClr val="000000"/>
                </a:solidFill>
                <a:latin typeface="Calibiri (corps)" charset="0"/>
                <a:ea typeface="ＭＳ Ｐゴシック" panose="020B0600070205080204" pitchFamily="34" charset="-128"/>
              </a:rPr>
              <a:t>s another example: Swansea is a town in northern Wales, in Britain. </a:t>
            </a:r>
          </a:p>
          <a:p>
            <a:r>
              <a:rPr lang="en-US" altLang="en-US">
                <a:solidFill>
                  <a:srgbClr val="000000"/>
                </a:solidFill>
                <a:latin typeface="Calibiri (corps)" charset="0"/>
                <a:ea typeface="ＭＳ Ｐゴシック" panose="020B0600070205080204" pitchFamily="34" charset="-128"/>
              </a:rPr>
              <a:t>Recently the Swansea town board put up a new sign to redirect truck traffic away from a housing development.</a:t>
            </a:r>
            <a:br>
              <a:rPr lang="en-US" altLang="en-US">
                <a:solidFill>
                  <a:srgbClr val="000000"/>
                </a:solidFill>
                <a:latin typeface="Calibiri (corps)" charset="0"/>
                <a:ea typeface="ＭＳ Ｐゴシック" panose="020B0600070205080204" pitchFamily="34" charset="-128"/>
              </a:rPr>
            </a:br>
            <a:r>
              <a:rPr lang="en-US" altLang="en-US">
                <a:solidFill>
                  <a:srgbClr val="000000"/>
                </a:solidFill>
                <a:latin typeface="Calibiri (corps)" charset="0"/>
                <a:ea typeface="ＭＳ Ｐゴシック" panose="020B0600070205080204" pitchFamily="34" charset="-128"/>
              </a:rPr>
              <a:t>This is what it looked like. </a:t>
            </a:r>
          </a:p>
          <a:p>
            <a:r>
              <a:rPr lang="en-US" altLang="en-US">
                <a:solidFill>
                  <a:srgbClr val="000000"/>
                </a:solidFill>
                <a:latin typeface="Calibiri (corps)" charset="0"/>
                <a:ea typeface="ＭＳ Ｐゴシック" panose="020B0600070205080204" pitchFamily="34" charset="-128"/>
              </a:rPr>
              <a:t>Both English and Welsh are spoken in Wales, which means signs are in both languages (that is required by law).</a:t>
            </a:r>
          </a:p>
          <a:p>
            <a:r>
              <a:rPr lang="en-US" altLang="en-US">
                <a:solidFill>
                  <a:srgbClr val="000000"/>
                </a:solidFill>
                <a:latin typeface="Calibiri (corps)" charset="0"/>
                <a:ea typeface="ＭＳ Ｐゴシック" panose="020B0600070205080204" pitchFamily="34" charset="-128"/>
              </a:rPr>
              <a:t>Problem: the Welsh reads </a:t>
            </a:r>
            <a:r>
              <a:rPr lang="ja-JP" altLang="en-US">
                <a:solidFill>
                  <a:srgbClr val="000000"/>
                </a:solidFill>
                <a:latin typeface="Times" pitchFamily="2" charset="0"/>
                <a:ea typeface="ＭＳ Ｐゴシック" panose="020B0600070205080204" pitchFamily="34" charset="-128"/>
              </a:rPr>
              <a:t>“</a:t>
            </a:r>
            <a:r>
              <a:rPr lang="en-GB" altLang="ja-JP">
                <a:solidFill>
                  <a:srgbClr val="000000"/>
                </a:solidFill>
                <a:latin typeface="Times" pitchFamily="2" charset="0"/>
                <a:ea typeface="ＭＳ Ｐゴシック" panose="020B0600070205080204" pitchFamily="34" charset="-128"/>
              </a:rPr>
              <a:t>I am not in the office at the moment. Send any work to be translated.</a:t>
            </a:r>
            <a:r>
              <a:rPr lang="en-GB" altLang="en-US">
                <a:solidFill>
                  <a:srgbClr val="000000"/>
                </a:solidFill>
                <a:latin typeface="Times" pitchFamily="2" charset="0"/>
                <a:ea typeface="ＭＳ Ｐゴシック" panose="020B0600070205080204" pitchFamily="34" charset="-128"/>
              </a:rPr>
              <a:t>”</a:t>
            </a:r>
            <a:endParaRPr lang="en-GB" altLang="ja-JP">
              <a:solidFill>
                <a:srgbClr val="000000"/>
              </a:solidFill>
              <a:latin typeface="Times" pitchFamily="2" charset="0"/>
              <a:ea typeface="ＭＳ Ｐゴシック" panose="020B0600070205080204" pitchFamily="34" charset="-128"/>
            </a:endParaRPr>
          </a:p>
          <a:p>
            <a:r>
              <a:rPr lang="en-GB" altLang="en-US">
                <a:solidFill>
                  <a:srgbClr val="000000"/>
                </a:solidFill>
                <a:latin typeface="Calibiri (corps)" charset="0"/>
                <a:ea typeface="ＭＳ Ｐゴシック" panose="020B0600070205080204" pitchFamily="34" charset="-128"/>
              </a:rPr>
              <a:t>[EXPLANATION: the department responsible for </a:t>
            </a:r>
            <a:r>
              <a:rPr lang="en-GB" altLang="en-US" b="1">
                <a:solidFill>
                  <a:srgbClr val="000000"/>
                </a:solidFill>
                <a:latin typeface="Calibiri (corps)" charset="0"/>
                <a:ea typeface="ＭＳ Ｐゴシック" panose="020B0600070205080204" pitchFamily="34" charset="-128"/>
              </a:rPr>
              <a:t>producing </a:t>
            </a:r>
            <a:r>
              <a:rPr lang="en-GB" altLang="en-US">
                <a:solidFill>
                  <a:srgbClr val="000000"/>
                </a:solidFill>
                <a:latin typeface="Calibiri (corps)" charset="0"/>
                <a:ea typeface="ＭＳ Ｐゴシック" panose="020B0600070205080204" pitchFamily="34" charset="-128"/>
              </a:rPr>
              <a:t>the signs didn’t have a Welsh speaker in-house. So they simply assumed the message they received back from the translator was a translation of their sign].</a:t>
            </a:r>
            <a:endParaRPr lang="en-US" altLang="en-US">
              <a:solidFill>
                <a:srgbClr val="000000"/>
              </a:solidFill>
              <a:latin typeface="Calibiri (corps)" charset="0"/>
              <a:ea typeface="ＭＳ Ｐゴシック" panose="020B0600070205080204" pitchFamily="34" charset="-128"/>
            </a:endParaRPr>
          </a:p>
          <a:p>
            <a:r>
              <a:rPr lang="en-US" altLang="en-US">
                <a:solidFill>
                  <a:srgbClr val="000000"/>
                </a:solidFill>
                <a:latin typeface="Calibiri (corps)" charset="0"/>
                <a:ea typeface="ＭＳ Ｐゴシック" panose="020B0600070205080204" pitchFamily="34" charset="-128"/>
              </a:rPr>
              <a:t>Budget + image: both took a hit. </a:t>
            </a:r>
          </a:p>
          <a:p>
            <a:r>
              <a:rPr lang="en-US" altLang="en-US">
                <a:solidFill>
                  <a:srgbClr val="000000"/>
                </a:solidFill>
                <a:latin typeface="Calibiri (corps)" charset="0"/>
                <a:ea typeface="ＭＳ Ｐゴシック" panose="020B0600070205080204" pitchFamily="34" charset="-128"/>
              </a:rPr>
              <a:t>(Making and installing signs is expensiv</a:t>
            </a:r>
            <a:r>
              <a:rPr lang="en-US" altLang="en-US">
                <a:solidFill>
                  <a:srgbClr val="666666"/>
                </a:solidFill>
                <a:ea typeface="ＭＳ Ｐゴシック" panose="020B0600070205080204" pitchFamily="34" charset="-128"/>
              </a:rPr>
              <a:t>e).</a:t>
            </a:r>
          </a:p>
          <a:p>
            <a:endParaRPr lang="en-US" altLang="en-US">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7EC43798-98B0-6A44-A0F0-B3B03AC0E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9C2997-3C44-7E4C-91BE-D08AFADA1759}"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EB0E380-BEC6-7C41-A7F8-7E32091D00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7568EC4-893A-DF44-AEF8-57838901A6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latin typeface="Calibri (corps)" charset="0"/>
                <a:ea typeface="ＭＳ Ｐゴシック" panose="020B0600070205080204" pitchFamily="34" charset="-128"/>
              </a:rPr>
              <a:t>In Beijing, a restaurant wanted to attract international visitors during the Olympic games. Instead of hiring a professional translator</a:t>
            </a:r>
            <a:r>
              <a:rPr lang="en-US" altLang="ja-JP">
                <a:solidFill>
                  <a:srgbClr val="000000"/>
                </a:solidFill>
                <a:latin typeface="Calibri (corps)" charset="0"/>
                <a:ea typeface="ＭＳ Ｐゴシック" panose="020B0600070205080204" pitchFamily="34" charset="-128"/>
              </a:rPr>
              <a:t>, they used a computer program. </a:t>
            </a:r>
            <a:r>
              <a:rPr lang="en-US" altLang="en-US">
                <a:solidFill>
                  <a:srgbClr val="000000"/>
                </a:solidFill>
                <a:latin typeface="Calibri (corps)" charset="0"/>
                <a:ea typeface="ＭＳ Ｐゴシック" panose="020B0600070205080204" pitchFamily="34" charset="-128"/>
              </a:rPr>
              <a:t>The result speaks for itself.</a:t>
            </a:r>
          </a:p>
        </p:txBody>
      </p:sp>
      <p:sp>
        <p:nvSpPr>
          <p:cNvPr id="20484" name="Slide Number Placeholder 3">
            <a:extLst>
              <a:ext uri="{FF2B5EF4-FFF2-40B4-BE49-F238E27FC236}">
                <a16:creationId xmlns:a16="http://schemas.microsoft.com/office/drawing/2014/main" id="{25547F94-9DED-444A-963A-74E9BC4915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DAD8FB-2E5F-EF4E-8A62-18AD37AF58B5}"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5D9839F-1EDC-B34B-9ABA-68955CB00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944B653-0C0A-EA4F-AC05-226CE88A50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solidFill>
                  <a:srgbClr val="000000"/>
                </a:solidFill>
                <a:latin typeface="Calibri (corps)" charset="0"/>
                <a:ea typeface="ＭＳ Ｐゴシック" panose="020B0600070205080204" pitchFamily="34" charset="-128"/>
              </a:rPr>
              <a:t>This highlights a problem specific to translation: </a:t>
            </a:r>
          </a:p>
          <a:p>
            <a:pPr eaLnBrk="1" hangingPunct="1">
              <a:spcBef>
                <a:spcPct val="0"/>
              </a:spcBef>
            </a:pPr>
            <a:r>
              <a:rPr lang="en-US" altLang="en-US" dirty="0">
                <a:solidFill>
                  <a:srgbClr val="000000"/>
                </a:solidFill>
                <a:latin typeface="Calibri (corps)" charset="0"/>
                <a:ea typeface="ＭＳ Ｐゴシック" panose="020B0600070205080204" pitchFamily="34" charset="-128"/>
              </a:rPr>
              <a:t>if you are buying a text translated </a:t>
            </a:r>
            <a:r>
              <a:rPr lang="en-US" altLang="en-US" b="1" dirty="0">
                <a:solidFill>
                  <a:srgbClr val="000000"/>
                </a:solidFill>
                <a:latin typeface="Calibri (corps)" charset="0"/>
                <a:ea typeface="ＭＳ Ｐゴシック" panose="020B0600070205080204" pitchFamily="34" charset="-128"/>
              </a:rPr>
              <a:t>into </a:t>
            </a:r>
            <a:r>
              <a:rPr lang="en-US" altLang="en-US" dirty="0">
                <a:solidFill>
                  <a:srgbClr val="000000"/>
                </a:solidFill>
                <a:latin typeface="Calibri (corps)" charset="0"/>
                <a:ea typeface="ＭＳ Ｐゴシック" panose="020B0600070205080204" pitchFamily="34" charset="-128"/>
              </a:rPr>
              <a:t>a foreign language, you have no way of judging what you get.</a:t>
            </a:r>
          </a:p>
          <a:p>
            <a:pPr eaLnBrk="1" hangingPunct="1">
              <a:spcBef>
                <a:spcPct val="0"/>
              </a:spcBef>
            </a:pPr>
            <a:r>
              <a:rPr lang="en-US" altLang="en-US" dirty="0">
                <a:solidFill>
                  <a:srgbClr val="000000"/>
                </a:solidFill>
                <a:latin typeface="Calibri (corps)" charset="0"/>
                <a:ea typeface="ＭＳ Ｐゴシック" panose="020B0600070205080204" pitchFamily="34" charset="-128"/>
              </a:rPr>
              <a:t>Which means you </a:t>
            </a:r>
            <a:r>
              <a:rPr lang="en-US" altLang="en-US" b="1" dirty="0">
                <a:solidFill>
                  <a:srgbClr val="000000"/>
                </a:solidFill>
                <a:latin typeface="Calibri (corps)" charset="0"/>
                <a:ea typeface="ＭＳ Ｐゴシック" panose="020B0600070205080204" pitchFamily="34" charset="-128"/>
              </a:rPr>
              <a:t>must </a:t>
            </a:r>
            <a:r>
              <a:rPr lang="en-US" altLang="en-US" dirty="0">
                <a:solidFill>
                  <a:srgbClr val="000000"/>
                </a:solidFill>
                <a:latin typeface="Calibri (corps)" charset="0"/>
                <a:ea typeface="ＭＳ Ｐゴシック" panose="020B0600070205080204" pitchFamily="34" charset="-128"/>
              </a:rPr>
              <a:t>deal with a qualified supplier, somebody you can trust (and who has their own reputation to look out for). </a:t>
            </a:r>
          </a:p>
          <a:p>
            <a:pPr eaLnBrk="1" hangingPunct="1">
              <a:spcBef>
                <a:spcPct val="0"/>
              </a:spcBef>
            </a:pPr>
            <a:r>
              <a:rPr lang="en-US" altLang="en-US" dirty="0">
                <a:solidFill>
                  <a:srgbClr val="000000"/>
                </a:solidFill>
                <a:latin typeface="Calibri (corps)" charset="0"/>
                <a:ea typeface="ＭＳ Ｐゴシック" panose="020B0600070205080204" pitchFamily="34" charset="-128"/>
              </a:rPr>
              <a:t>A professional!</a:t>
            </a:r>
          </a:p>
          <a:p>
            <a:pPr eaLnBrk="1" hangingPunct="1">
              <a:spcBef>
                <a:spcPct val="0"/>
              </a:spcBef>
            </a:pPr>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506BDF72-7A4E-694F-A318-B00697C3E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9A4EB5F-FF3A-5A4A-9F54-F04658A45452}"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5D05EA3-60A0-7F4B-AFA4-D4C12D2F8DF9}"/>
              </a:ext>
            </a:extLst>
          </p:cNvPr>
          <p:cNvSpPr>
            <a:spLocks noGrp="1"/>
          </p:cNvSpPr>
          <p:nvPr>
            <p:ph type="dt" sz="half" idx="10"/>
          </p:nvPr>
        </p:nvSpPr>
        <p:spPr/>
        <p:txBody>
          <a:bodyPr/>
          <a:lstStyle>
            <a:lvl1pPr>
              <a:defRPr/>
            </a:lvl1pPr>
          </a:lstStyle>
          <a:p>
            <a:pPr>
              <a:defRPr/>
            </a:pPr>
            <a:fld id="{28A18D5E-36C9-D34D-996C-32AFE2D5C18B}"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68EE7154-4668-0947-8F17-288098191152}"/>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CAC27AD6-D3B9-284D-AF89-267F7EA5E1ED}"/>
              </a:ext>
            </a:extLst>
          </p:cNvPr>
          <p:cNvSpPr>
            <a:spLocks noGrp="1"/>
          </p:cNvSpPr>
          <p:nvPr>
            <p:ph type="sldNum" sz="quarter" idx="12"/>
          </p:nvPr>
        </p:nvSpPr>
        <p:spPr/>
        <p:txBody>
          <a:bodyPr/>
          <a:lstStyle>
            <a:lvl1pPr>
              <a:defRPr/>
            </a:lvl1pPr>
          </a:lstStyle>
          <a:p>
            <a:pPr>
              <a:defRPr/>
            </a:pPr>
            <a:fld id="{DB5FB19B-9ABE-874D-B878-B025AAC1156D}" type="slidenum">
              <a:rPr lang="en-US" altLang="en-US"/>
              <a:pPr>
                <a:defRPr/>
              </a:pPr>
              <a:t>‹#›</a:t>
            </a:fld>
            <a:endParaRPr lang="en-US" altLang="en-US"/>
          </a:p>
        </p:txBody>
      </p:sp>
    </p:spTree>
    <p:extLst>
      <p:ext uri="{BB962C8B-B14F-4D97-AF65-F5344CB8AC3E}">
        <p14:creationId xmlns:p14="http://schemas.microsoft.com/office/powerpoint/2010/main" val="249686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80CFC-78F9-DC49-9CE4-77A060B6CE75}"/>
              </a:ext>
            </a:extLst>
          </p:cNvPr>
          <p:cNvSpPr>
            <a:spLocks noGrp="1"/>
          </p:cNvSpPr>
          <p:nvPr>
            <p:ph type="dt" sz="half" idx="10"/>
          </p:nvPr>
        </p:nvSpPr>
        <p:spPr/>
        <p:txBody>
          <a:bodyPr/>
          <a:lstStyle>
            <a:lvl1pPr>
              <a:defRPr/>
            </a:lvl1pPr>
          </a:lstStyle>
          <a:p>
            <a:pPr>
              <a:defRPr/>
            </a:pPr>
            <a:fld id="{9C8AA9A3-3FD9-D54C-82AA-0BBAF9106956}"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7B609C25-0B8E-9F48-86E9-92C4DFF7E8D1}"/>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6E383F52-9666-9C47-A107-E8954F6D3CFC}"/>
              </a:ext>
            </a:extLst>
          </p:cNvPr>
          <p:cNvSpPr>
            <a:spLocks noGrp="1"/>
          </p:cNvSpPr>
          <p:nvPr>
            <p:ph type="sldNum" sz="quarter" idx="12"/>
          </p:nvPr>
        </p:nvSpPr>
        <p:spPr/>
        <p:txBody>
          <a:bodyPr/>
          <a:lstStyle>
            <a:lvl1pPr>
              <a:defRPr/>
            </a:lvl1pPr>
          </a:lstStyle>
          <a:p>
            <a:pPr>
              <a:defRPr/>
            </a:pPr>
            <a:fld id="{DED4A27A-6B1F-6D43-B255-6B13092C413B}" type="slidenum">
              <a:rPr lang="en-US" altLang="en-US"/>
              <a:pPr>
                <a:defRPr/>
              </a:pPr>
              <a:t>‹#›</a:t>
            </a:fld>
            <a:endParaRPr lang="en-US" altLang="en-US"/>
          </a:p>
        </p:txBody>
      </p:sp>
    </p:spTree>
    <p:extLst>
      <p:ext uri="{BB962C8B-B14F-4D97-AF65-F5344CB8AC3E}">
        <p14:creationId xmlns:p14="http://schemas.microsoft.com/office/powerpoint/2010/main" val="168522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D4FC0-A4AF-BD44-8FE8-F0664B6164C0}"/>
              </a:ext>
            </a:extLst>
          </p:cNvPr>
          <p:cNvSpPr>
            <a:spLocks noGrp="1"/>
          </p:cNvSpPr>
          <p:nvPr>
            <p:ph type="dt" sz="half" idx="10"/>
          </p:nvPr>
        </p:nvSpPr>
        <p:spPr/>
        <p:txBody>
          <a:bodyPr/>
          <a:lstStyle>
            <a:lvl1pPr>
              <a:defRPr/>
            </a:lvl1pPr>
          </a:lstStyle>
          <a:p>
            <a:pPr>
              <a:defRPr/>
            </a:pPr>
            <a:fld id="{93BE7B44-6AED-994F-A3EB-278096FC48C2}"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238A35A9-167C-794E-BC40-FFD11400271E}"/>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F833ED9E-5297-2343-9AA4-E9E031B003E5}"/>
              </a:ext>
            </a:extLst>
          </p:cNvPr>
          <p:cNvSpPr>
            <a:spLocks noGrp="1"/>
          </p:cNvSpPr>
          <p:nvPr>
            <p:ph type="sldNum" sz="quarter" idx="12"/>
          </p:nvPr>
        </p:nvSpPr>
        <p:spPr/>
        <p:txBody>
          <a:bodyPr/>
          <a:lstStyle>
            <a:lvl1pPr>
              <a:defRPr/>
            </a:lvl1pPr>
          </a:lstStyle>
          <a:p>
            <a:pPr>
              <a:defRPr/>
            </a:pPr>
            <a:fld id="{F6725C81-ACBC-8142-89F3-268FA01726DC}" type="slidenum">
              <a:rPr lang="en-US" altLang="en-US"/>
              <a:pPr>
                <a:defRPr/>
              </a:pPr>
              <a:t>‹#›</a:t>
            </a:fld>
            <a:endParaRPr lang="en-US" altLang="en-US"/>
          </a:p>
        </p:txBody>
      </p:sp>
    </p:spTree>
    <p:extLst>
      <p:ext uri="{BB962C8B-B14F-4D97-AF65-F5344CB8AC3E}">
        <p14:creationId xmlns:p14="http://schemas.microsoft.com/office/powerpoint/2010/main" val="300952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45DDFF5-F193-6C4B-9034-793CC08EFE15}"/>
              </a:ext>
            </a:extLst>
          </p:cNvPr>
          <p:cNvSpPr>
            <a:spLocks noGrp="1"/>
          </p:cNvSpPr>
          <p:nvPr>
            <p:ph type="dt" sz="half" idx="10"/>
          </p:nvPr>
        </p:nvSpPr>
        <p:spPr/>
        <p:txBody>
          <a:bodyPr/>
          <a:lstStyle>
            <a:lvl1pPr>
              <a:defRPr/>
            </a:lvl1pPr>
          </a:lstStyle>
          <a:p>
            <a:pPr>
              <a:defRPr/>
            </a:pPr>
            <a:fld id="{BA264ED2-438E-C648-8AEB-BB7A2B361774}"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2575F68D-A0A8-B843-B1CA-BA64466F4469}"/>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897744A8-6919-D646-B99D-96678AF2A1C0}"/>
              </a:ext>
            </a:extLst>
          </p:cNvPr>
          <p:cNvSpPr>
            <a:spLocks noGrp="1"/>
          </p:cNvSpPr>
          <p:nvPr>
            <p:ph type="sldNum" sz="quarter" idx="12"/>
          </p:nvPr>
        </p:nvSpPr>
        <p:spPr/>
        <p:txBody>
          <a:bodyPr/>
          <a:lstStyle>
            <a:lvl1pPr>
              <a:defRPr/>
            </a:lvl1pPr>
          </a:lstStyle>
          <a:p>
            <a:pPr>
              <a:defRPr/>
            </a:pPr>
            <a:fld id="{217720F3-F84D-2043-BB96-FE38EB68734B}" type="slidenum">
              <a:rPr lang="en-US" altLang="en-US"/>
              <a:pPr>
                <a:defRPr/>
              </a:pPr>
              <a:t>‹#›</a:t>
            </a:fld>
            <a:endParaRPr lang="en-US" altLang="en-US"/>
          </a:p>
        </p:txBody>
      </p:sp>
    </p:spTree>
    <p:extLst>
      <p:ext uri="{BB962C8B-B14F-4D97-AF65-F5344CB8AC3E}">
        <p14:creationId xmlns:p14="http://schemas.microsoft.com/office/powerpoint/2010/main" val="383371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C9DC3-09DB-DA47-A8EC-57D32800E079}"/>
              </a:ext>
            </a:extLst>
          </p:cNvPr>
          <p:cNvSpPr>
            <a:spLocks noGrp="1"/>
          </p:cNvSpPr>
          <p:nvPr>
            <p:ph type="dt" sz="half" idx="10"/>
          </p:nvPr>
        </p:nvSpPr>
        <p:spPr/>
        <p:txBody>
          <a:bodyPr/>
          <a:lstStyle>
            <a:lvl1pPr>
              <a:defRPr/>
            </a:lvl1pPr>
          </a:lstStyle>
          <a:p>
            <a:pPr>
              <a:defRPr/>
            </a:pPr>
            <a:fld id="{451DDA57-405F-EF44-A86D-04A66002AF56}"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855DD16B-D649-5641-BC0A-F5E1F6178037}"/>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D5265ED8-496D-8145-97C9-514C287052B9}"/>
              </a:ext>
            </a:extLst>
          </p:cNvPr>
          <p:cNvSpPr>
            <a:spLocks noGrp="1"/>
          </p:cNvSpPr>
          <p:nvPr>
            <p:ph type="sldNum" sz="quarter" idx="12"/>
          </p:nvPr>
        </p:nvSpPr>
        <p:spPr/>
        <p:txBody>
          <a:bodyPr/>
          <a:lstStyle>
            <a:lvl1pPr>
              <a:defRPr/>
            </a:lvl1pPr>
          </a:lstStyle>
          <a:p>
            <a:pPr>
              <a:defRPr/>
            </a:pPr>
            <a:fld id="{59EB2923-47C5-5647-89FE-C95D9C6E5A70}" type="slidenum">
              <a:rPr lang="en-US" altLang="en-US"/>
              <a:pPr>
                <a:defRPr/>
              </a:pPr>
              <a:t>‹#›</a:t>
            </a:fld>
            <a:endParaRPr lang="en-US" altLang="en-US"/>
          </a:p>
        </p:txBody>
      </p:sp>
    </p:spTree>
    <p:extLst>
      <p:ext uri="{BB962C8B-B14F-4D97-AF65-F5344CB8AC3E}">
        <p14:creationId xmlns:p14="http://schemas.microsoft.com/office/powerpoint/2010/main" val="29845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1AA80-2E93-814D-8356-DC49929AB3D1}"/>
              </a:ext>
            </a:extLst>
          </p:cNvPr>
          <p:cNvSpPr>
            <a:spLocks noGrp="1"/>
          </p:cNvSpPr>
          <p:nvPr>
            <p:ph type="dt" sz="half" idx="10"/>
          </p:nvPr>
        </p:nvSpPr>
        <p:spPr/>
        <p:txBody>
          <a:bodyPr/>
          <a:lstStyle>
            <a:lvl1pPr>
              <a:defRPr/>
            </a:lvl1pPr>
          </a:lstStyle>
          <a:p>
            <a:pPr>
              <a:defRPr/>
            </a:pPr>
            <a:fld id="{D5A3DE53-70A0-4A4D-B3B1-8CFC8483711B}"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FCDE8E46-DCB8-374B-B1DE-12B466B64D2F}"/>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5C5F8AD3-2C0F-374F-9143-48DADCCBDAAD}"/>
              </a:ext>
            </a:extLst>
          </p:cNvPr>
          <p:cNvSpPr>
            <a:spLocks noGrp="1"/>
          </p:cNvSpPr>
          <p:nvPr>
            <p:ph type="sldNum" sz="quarter" idx="12"/>
          </p:nvPr>
        </p:nvSpPr>
        <p:spPr/>
        <p:txBody>
          <a:bodyPr/>
          <a:lstStyle>
            <a:lvl1pPr>
              <a:defRPr/>
            </a:lvl1pPr>
          </a:lstStyle>
          <a:p>
            <a:pPr>
              <a:defRPr/>
            </a:pPr>
            <a:fld id="{64D34E99-D86C-F944-80B7-0756D15FFBBD}" type="slidenum">
              <a:rPr lang="en-US" altLang="en-US"/>
              <a:pPr>
                <a:defRPr/>
              </a:pPr>
              <a:t>‹#›</a:t>
            </a:fld>
            <a:endParaRPr lang="en-US" altLang="en-US"/>
          </a:p>
        </p:txBody>
      </p:sp>
    </p:spTree>
    <p:extLst>
      <p:ext uri="{BB962C8B-B14F-4D97-AF65-F5344CB8AC3E}">
        <p14:creationId xmlns:p14="http://schemas.microsoft.com/office/powerpoint/2010/main" val="1260097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961C356-082D-634F-97AB-8ADE61E493C5}"/>
              </a:ext>
            </a:extLst>
          </p:cNvPr>
          <p:cNvSpPr>
            <a:spLocks noGrp="1"/>
          </p:cNvSpPr>
          <p:nvPr>
            <p:ph type="dt" sz="half" idx="10"/>
          </p:nvPr>
        </p:nvSpPr>
        <p:spPr/>
        <p:txBody>
          <a:bodyPr/>
          <a:lstStyle>
            <a:lvl1pPr>
              <a:defRPr/>
            </a:lvl1pPr>
          </a:lstStyle>
          <a:p>
            <a:pPr>
              <a:defRPr/>
            </a:pPr>
            <a:fld id="{479F2B1F-31CA-A541-BDAF-2A4A98118FB4}" type="datetime1">
              <a:rPr lang="en-US" altLang="en-US"/>
              <a:pPr>
                <a:defRPr/>
              </a:pPr>
              <a:t>1/29/21</a:t>
            </a:fld>
            <a:endParaRPr lang="en-US" altLang="en-US"/>
          </a:p>
        </p:txBody>
      </p:sp>
      <p:sp>
        <p:nvSpPr>
          <p:cNvPr id="6" name="Footer Placeholder 4">
            <a:extLst>
              <a:ext uri="{FF2B5EF4-FFF2-40B4-BE49-F238E27FC236}">
                <a16:creationId xmlns:a16="http://schemas.microsoft.com/office/drawing/2014/main" id="{825F3DE6-D15E-2744-9593-32B11DDB71C7}"/>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BBB14936-323C-EF4A-967F-3C54623244B4}"/>
              </a:ext>
            </a:extLst>
          </p:cNvPr>
          <p:cNvSpPr>
            <a:spLocks noGrp="1"/>
          </p:cNvSpPr>
          <p:nvPr>
            <p:ph type="sldNum" sz="quarter" idx="12"/>
          </p:nvPr>
        </p:nvSpPr>
        <p:spPr/>
        <p:txBody>
          <a:bodyPr/>
          <a:lstStyle>
            <a:lvl1pPr>
              <a:defRPr/>
            </a:lvl1pPr>
          </a:lstStyle>
          <a:p>
            <a:pPr>
              <a:defRPr/>
            </a:pPr>
            <a:fld id="{35ACB245-F956-3042-A07F-EF75AAF96ED1}" type="slidenum">
              <a:rPr lang="en-US" altLang="en-US"/>
              <a:pPr>
                <a:defRPr/>
              </a:pPr>
              <a:t>‹#›</a:t>
            </a:fld>
            <a:endParaRPr lang="en-US" altLang="en-US"/>
          </a:p>
        </p:txBody>
      </p:sp>
    </p:spTree>
    <p:extLst>
      <p:ext uri="{BB962C8B-B14F-4D97-AF65-F5344CB8AC3E}">
        <p14:creationId xmlns:p14="http://schemas.microsoft.com/office/powerpoint/2010/main" val="214455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4D7451F-DC23-C749-A10B-005890B50AFC}"/>
              </a:ext>
            </a:extLst>
          </p:cNvPr>
          <p:cNvSpPr>
            <a:spLocks noGrp="1"/>
          </p:cNvSpPr>
          <p:nvPr>
            <p:ph type="dt" sz="half" idx="10"/>
          </p:nvPr>
        </p:nvSpPr>
        <p:spPr/>
        <p:txBody>
          <a:bodyPr/>
          <a:lstStyle>
            <a:lvl1pPr>
              <a:defRPr/>
            </a:lvl1pPr>
          </a:lstStyle>
          <a:p>
            <a:pPr>
              <a:defRPr/>
            </a:pPr>
            <a:fld id="{D125A278-D765-B240-9BCC-A6A7319A8FC4}" type="datetime1">
              <a:rPr lang="en-US" altLang="en-US"/>
              <a:pPr>
                <a:defRPr/>
              </a:pPr>
              <a:t>1/29/21</a:t>
            </a:fld>
            <a:endParaRPr lang="en-US" altLang="en-US"/>
          </a:p>
        </p:txBody>
      </p:sp>
      <p:sp>
        <p:nvSpPr>
          <p:cNvPr id="8" name="Footer Placeholder 4">
            <a:extLst>
              <a:ext uri="{FF2B5EF4-FFF2-40B4-BE49-F238E27FC236}">
                <a16:creationId xmlns:a16="http://schemas.microsoft.com/office/drawing/2014/main" id="{ADCE6995-055A-BE46-845E-79B7F5344F6E}"/>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8922AAD5-AEFB-714E-8962-EF653DBB0427}"/>
              </a:ext>
            </a:extLst>
          </p:cNvPr>
          <p:cNvSpPr>
            <a:spLocks noGrp="1"/>
          </p:cNvSpPr>
          <p:nvPr>
            <p:ph type="sldNum" sz="quarter" idx="12"/>
          </p:nvPr>
        </p:nvSpPr>
        <p:spPr/>
        <p:txBody>
          <a:bodyPr/>
          <a:lstStyle>
            <a:lvl1pPr>
              <a:defRPr/>
            </a:lvl1pPr>
          </a:lstStyle>
          <a:p>
            <a:pPr>
              <a:defRPr/>
            </a:pPr>
            <a:fld id="{72108239-291B-8D40-83BA-43C3E0DE0B41}" type="slidenum">
              <a:rPr lang="en-US" altLang="en-US"/>
              <a:pPr>
                <a:defRPr/>
              </a:pPr>
              <a:t>‹#›</a:t>
            </a:fld>
            <a:endParaRPr lang="en-US" altLang="en-US"/>
          </a:p>
        </p:txBody>
      </p:sp>
    </p:spTree>
    <p:extLst>
      <p:ext uri="{BB962C8B-B14F-4D97-AF65-F5344CB8AC3E}">
        <p14:creationId xmlns:p14="http://schemas.microsoft.com/office/powerpoint/2010/main" val="1810408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3B46CC-4EE4-DD46-9216-35E3F0E2F5F9}"/>
              </a:ext>
            </a:extLst>
          </p:cNvPr>
          <p:cNvSpPr>
            <a:spLocks noGrp="1"/>
          </p:cNvSpPr>
          <p:nvPr>
            <p:ph type="dt" sz="half" idx="10"/>
          </p:nvPr>
        </p:nvSpPr>
        <p:spPr/>
        <p:txBody>
          <a:bodyPr/>
          <a:lstStyle>
            <a:lvl1pPr>
              <a:defRPr/>
            </a:lvl1pPr>
          </a:lstStyle>
          <a:p>
            <a:pPr>
              <a:defRPr/>
            </a:pPr>
            <a:fld id="{64D8FF72-CA77-6647-BB35-E1009D133A0B}" type="datetime1">
              <a:rPr lang="en-US" altLang="en-US"/>
              <a:pPr>
                <a:defRPr/>
              </a:pPr>
              <a:t>1/29/21</a:t>
            </a:fld>
            <a:endParaRPr lang="en-US" altLang="en-US"/>
          </a:p>
        </p:txBody>
      </p:sp>
      <p:sp>
        <p:nvSpPr>
          <p:cNvPr id="4" name="Footer Placeholder 4">
            <a:extLst>
              <a:ext uri="{FF2B5EF4-FFF2-40B4-BE49-F238E27FC236}">
                <a16:creationId xmlns:a16="http://schemas.microsoft.com/office/drawing/2014/main" id="{CAA209E8-350E-6B44-AC39-CF0833C61338}"/>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5A6BBBE6-B5C1-8B41-843C-42FF699CABFC}"/>
              </a:ext>
            </a:extLst>
          </p:cNvPr>
          <p:cNvSpPr>
            <a:spLocks noGrp="1"/>
          </p:cNvSpPr>
          <p:nvPr>
            <p:ph type="sldNum" sz="quarter" idx="12"/>
          </p:nvPr>
        </p:nvSpPr>
        <p:spPr/>
        <p:txBody>
          <a:bodyPr/>
          <a:lstStyle>
            <a:lvl1pPr>
              <a:defRPr/>
            </a:lvl1pPr>
          </a:lstStyle>
          <a:p>
            <a:pPr>
              <a:defRPr/>
            </a:pPr>
            <a:fld id="{6DE831FD-9015-1B47-820E-42F299E0E7B4}" type="slidenum">
              <a:rPr lang="en-US" altLang="en-US"/>
              <a:pPr>
                <a:defRPr/>
              </a:pPr>
              <a:t>‹#›</a:t>
            </a:fld>
            <a:endParaRPr lang="en-US" altLang="en-US"/>
          </a:p>
        </p:txBody>
      </p:sp>
    </p:spTree>
    <p:extLst>
      <p:ext uri="{BB962C8B-B14F-4D97-AF65-F5344CB8AC3E}">
        <p14:creationId xmlns:p14="http://schemas.microsoft.com/office/powerpoint/2010/main" val="1121670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EAB1E5-4121-3845-9B98-DFA021F1AADB}"/>
              </a:ext>
            </a:extLst>
          </p:cNvPr>
          <p:cNvSpPr>
            <a:spLocks noGrp="1"/>
          </p:cNvSpPr>
          <p:nvPr>
            <p:ph type="dt" sz="half" idx="10"/>
          </p:nvPr>
        </p:nvSpPr>
        <p:spPr/>
        <p:txBody>
          <a:bodyPr/>
          <a:lstStyle>
            <a:lvl1pPr>
              <a:defRPr/>
            </a:lvl1pPr>
          </a:lstStyle>
          <a:p>
            <a:pPr>
              <a:defRPr/>
            </a:pPr>
            <a:fld id="{5780416F-C7A3-D54E-9D31-EE2ECF4DA4BE}" type="datetime1">
              <a:rPr lang="en-US" altLang="en-US"/>
              <a:pPr>
                <a:defRPr/>
              </a:pPr>
              <a:t>1/29/21</a:t>
            </a:fld>
            <a:endParaRPr lang="en-US" altLang="en-US"/>
          </a:p>
        </p:txBody>
      </p:sp>
      <p:sp>
        <p:nvSpPr>
          <p:cNvPr id="3" name="Footer Placeholder 4">
            <a:extLst>
              <a:ext uri="{FF2B5EF4-FFF2-40B4-BE49-F238E27FC236}">
                <a16:creationId xmlns:a16="http://schemas.microsoft.com/office/drawing/2014/main" id="{C55819F0-7B83-6649-B81B-FCB2111D9CB6}"/>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5">
            <a:extLst>
              <a:ext uri="{FF2B5EF4-FFF2-40B4-BE49-F238E27FC236}">
                <a16:creationId xmlns:a16="http://schemas.microsoft.com/office/drawing/2014/main" id="{BED39370-CF44-7E48-93AC-A39E38B3202A}"/>
              </a:ext>
            </a:extLst>
          </p:cNvPr>
          <p:cNvSpPr>
            <a:spLocks noGrp="1"/>
          </p:cNvSpPr>
          <p:nvPr>
            <p:ph type="sldNum" sz="quarter" idx="12"/>
          </p:nvPr>
        </p:nvSpPr>
        <p:spPr/>
        <p:txBody>
          <a:bodyPr/>
          <a:lstStyle>
            <a:lvl1pPr>
              <a:defRPr/>
            </a:lvl1pPr>
          </a:lstStyle>
          <a:p>
            <a:pPr>
              <a:defRPr/>
            </a:pPr>
            <a:fld id="{A82C2608-1971-814C-ACE0-3C9F9FF09F56}" type="slidenum">
              <a:rPr lang="en-US" altLang="en-US"/>
              <a:pPr>
                <a:defRPr/>
              </a:pPr>
              <a:t>‹#›</a:t>
            </a:fld>
            <a:endParaRPr lang="en-US" altLang="en-US"/>
          </a:p>
        </p:txBody>
      </p:sp>
    </p:spTree>
    <p:extLst>
      <p:ext uri="{BB962C8B-B14F-4D97-AF65-F5344CB8AC3E}">
        <p14:creationId xmlns:p14="http://schemas.microsoft.com/office/powerpoint/2010/main" val="3007423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4479EC-8F4D-344D-9EF1-AAED94FD31B8}"/>
              </a:ext>
            </a:extLst>
          </p:cNvPr>
          <p:cNvSpPr>
            <a:spLocks noGrp="1"/>
          </p:cNvSpPr>
          <p:nvPr>
            <p:ph type="dt" sz="half" idx="10"/>
          </p:nvPr>
        </p:nvSpPr>
        <p:spPr/>
        <p:txBody>
          <a:bodyPr/>
          <a:lstStyle>
            <a:lvl1pPr>
              <a:defRPr/>
            </a:lvl1pPr>
          </a:lstStyle>
          <a:p>
            <a:pPr>
              <a:defRPr/>
            </a:pPr>
            <a:fld id="{D3AEA675-745C-4A4E-BC75-71E4BD86F95F}" type="datetime1">
              <a:rPr lang="en-US" altLang="en-US"/>
              <a:pPr>
                <a:defRPr/>
              </a:pPr>
              <a:t>1/29/21</a:t>
            </a:fld>
            <a:endParaRPr lang="en-US" altLang="en-US"/>
          </a:p>
        </p:txBody>
      </p:sp>
      <p:sp>
        <p:nvSpPr>
          <p:cNvPr id="6" name="Footer Placeholder 4">
            <a:extLst>
              <a:ext uri="{FF2B5EF4-FFF2-40B4-BE49-F238E27FC236}">
                <a16:creationId xmlns:a16="http://schemas.microsoft.com/office/drawing/2014/main" id="{2C8C9082-8E39-2246-906C-4FACA178E60F}"/>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11BEC8C1-37E5-CB47-B1EF-AA419CBDF2E7}"/>
              </a:ext>
            </a:extLst>
          </p:cNvPr>
          <p:cNvSpPr>
            <a:spLocks noGrp="1"/>
          </p:cNvSpPr>
          <p:nvPr>
            <p:ph type="sldNum" sz="quarter" idx="12"/>
          </p:nvPr>
        </p:nvSpPr>
        <p:spPr/>
        <p:txBody>
          <a:bodyPr/>
          <a:lstStyle>
            <a:lvl1pPr>
              <a:defRPr/>
            </a:lvl1pPr>
          </a:lstStyle>
          <a:p>
            <a:pPr>
              <a:defRPr/>
            </a:pPr>
            <a:fld id="{8C7B4CCE-3CD8-524F-A580-914B94C113FA}" type="slidenum">
              <a:rPr lang="en-US" altLang="en-US"/>
              <a:pPr>
                <a:defRPr/>
              </a:pPr>
              <a:t>‹#›</a:t>
            </a:fld>
            <a:endParaRPr lang="en-US" altLang="en-US"/>
          </a:p>
        </p:txBody>
      </p:sp>
    </p:spTree>
    <p:extLst>
      <p:ext uri="{BB962C8B-B14F-4D97-AF65-F5344CB8AC3E}">
        <p14:creationId xmlns:p14="http://schemas.microsoft.com/office/powerpoint/2010/main" val="170837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0CB68-695E-A44A-88EC-3AE6DFA3F731}"/>
              </a:ext>
            </a:extLst>
          </p:cNvPr>
          <p:cNvSpPr>
            <a:spLocks noGrp="1"/>
          </p:cNvSpPr>
          <p:nvPr>
            <p:ph type="dt" sz="half" idx="10"/>
          </p:nvPr>
        </p:nvSpPr>
        <p:spPr/>
        <p:txBody>
          <a:bodyPr/>
          <a:lstStyle>
            <a:lvl1pPr>
              <a:defRPr/>
            </a:lvl1pPr>
          </a:lstStyle>
          <a:p>
            <a:pPr>
              <a:defRPr/>
            </a:pPr>
            <a:fld id="{248F0176-70E9-2346-861D-8C8D2B077AB3}"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771F46B3-7EBD-B149-B481-7944C0A71DCC}"/>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49A55F74-3427-4543-A48E-5623B5898F4E}"/>
              </a:ext>
            </a:extLst>
          </p:cNvPr>
          <p:cNvSpPr>
            <a:spLocks noGrp="1"/>
          </p:cNvSpPr>
          <p:nvPr>
            <p:ph type="sldNum" sz="quarter" idx="12"/>
          </p:nvPr>
        </p:nvSpPr>
        <p:spPr/>
        <p:txBody>
          <a:bodyPr/>
          <a:lstStyle>
            <a:lvl1pPr>
              <a:defRPr/>
            </a:lvl1pPr>
          </a:lstStyle>
          <a:p>
            <a:pPr>
              <a:defRPr/>
            </a:pPr>
            <a:fld id="{FE8901E9-E1C1-FC4F-8A3C-17034BBEE368}" type="slidenum">
              <a:rPr lang="en-US" altLang="en-US"/>
              <a:pPr>
                <a:defRPr/>
              </a:pPr>
              <a:t>‹#›</a:t>
            </a:fld>
            <a:endParaRPr lang="en-US" altLang="en-US"/>
          </a:p>
        </p:txBody>
      </p:sp>
    </p:spTree>
    <p:extLst>
      <p:ext uri="{BB962C8B-B14F-4D97-AF65-F5344CB8AC3E}">
        <p14:creationId xmlns:p14="http://schemas.microsoft.com/office/powerpoint/2010/main" val="2989831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15161EC-2F8D-9A45-925F-A8494FB761B0}"/>
              </a:ext>
            </a:extLst>
          </p:cNvPr>
          <p:cNvSpPr>
            <a:spLocks noGrp="1"/>
          </p:cNvSpPr>
          <p:nvPr>
            <p:ph type="dt" sz="half" idx="10"/>
          </p:nvPr>
        </p:nvSpPr>
        <p:spPr/>
        <p:txBody>
          <a:bodyPr/>
          <a:lstStyle>
            <a:lvl1pPr>
              <a:defRPr/>
            </a:lvl1pPr>
          </a:lstStyle>
          <a:p>
            <a:pPr>
              <a:defRPr/>
            </a:pPr>
            <a:fld id="{746DE3ED-9C08-C541-8C87-5BBA3E2BAE05}" type="datetime1">
              <a:rPr lang="en-US" altLang="en-US"/>
              <a:pPr>
                <a:defRPr/>
              </a:pPr>
              <a:t>1/29/21</a:t>
            </a:fld>
            <a:endParaRPr lang="en-US" altLang="en-US"/>
          </a:p>
        </p:txBody>
      </p:sp>
      <p:sp>
        <p:nvSpPr>
          <p:cNvPr id="6" name="Footer Placeholder 4">
            <a:extLst>
              <a:ext uri="{FF2B5EF4-FFF2-40B4-BE49-F238E27FC236}">
                <a16:creationId xmlns:a16="http://schemas.microsoft.com/office/drawing/2014/main" id="{DCC752A3-98CA-6E48-B8FD-F4EFCF8383AF}"/>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988CE9C7-531C-864D-BD39-E708917ED96D}"/>
              </a:ext>
            </a:extLst>
          </p:cNvPr>
          <p:cNvSpPr>
            <a:spLocks noGrp="1"/>
          </p:cNvSpPr>
          <p:nvPr>
            <p:ph type="sldNum" sz="quarter" idx="12"/>
          </p:nvPr>
        </p:nvSpPr>
        <p:spPr/>
        <p:txBody>
          <a:bodyPr/>
          <a:lstStyle>
            <a:lvl1pPr>
              <a:defRPr/>
            </a:lvl1pPr>
          </a:lstStyle>
          <a:p>
            <a:pPr>
              <a:defRPr/>
            </a:pPr>
            <a:fld id="{EBBF467B-1090-294B-9558-9742CE268EDD}" type="slidenum">
              <a:rPr lang="en-US" altLang="en-US"/>
              <a:pPr>
                <a:defRPr/>
              </a:pPr>
              <a:t>‹#›</a:t>
            </a:fld>
            <a:endParaRPr lang="en-US" altLang="en-US"/>
          </a:p>
        </p:txBody>
      </p:sp>
    </p:spTree>
    <p:extLst>
      <p:ext uri="{BB962C8B-B14F-4D97-AF65-F5344CB8AC3E}">
        <p14:creationId xmlns:p14="http://schemas.microsoft.com/office/powerpoint/2010/main" val="4012859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2C10F-1F18-744F-8F30-AF2F4F35F636}"/>
              </a:ext>
            </a:extLst>
          </p:cNvPr>
          <p:cNvSpPr>
            <a:spLocks noGrp="1"/>
          </p:cNvSpPr>
          <p:nvPr>
            <p:ph type="dt" sz="half" idx="10"/>
          </p:nvPr>
        </p:nvSpPr>
        <p:spPr/>
        <p:txBody>
          <a:bodyPr/>
          <a:lstStyle>
            <a:lvl1pPr>
              <a:defRPr/>
            </a:lvl1pPr>
          </a:lstStyle>
          <a:p>
            <a:pPr>
              <a:defRPr/>
            </a:pPr>
            <a:fld id="{393272EC-4BB8-C945-8A9E-C4D6419FC448}"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229EE5BD-3192-6A40-8E68-22D558AF5AE0}"/>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D616B520-E490-4649-8F79-27AEF4DE9F14}"/>
              </a:ext>
            </a:extLst>
          </p:cNvPr>
          <p:cNvSpPr>
            <a:spLocks noGrp="1"/>
          </p:cNvSpPr>
          <p:nvPr>
            <p:ph type="sldNum" sz="quarter" idx="12"/>
          </p:nvPr>
        </p:nvSpPr>
        <p:spPr/>
        <p:txBody>
          <a:bodyPr/>
          <a:lstStyle>
            <a:lvl1pPr>
              <a:defRPr/>
            </a:lvl1pPr>
          </a:lstStyle>
          <a:p>
            <a:pPr>
              <a:defRPr/>
            </a:pPr>
            <a:fld id="{331479C5-F91B-2548-93F1-BD2A813DADFA}" type="slidenum">
              <a:rPr lang="en-US" altLang="en-US"/>
              <a:pPr>
                <a:defRPr/>
              </a:pPr>
              <a:t>‹#›</a:t>
            </a:fld>
            <a:endParaRPr lang="en-US" altLang="en-US"/>
          </a:p>
        </p:txBody>
      </p:sp>
    </p:spTree>
    <p:extLst>
      <p:ext uri="{BB962C8B-B14F-4D97-AF65-F5344CB8AC3E}">
        <p14:creationId xmlns:p14="http://schemas.microsoft.com/office/powerpoint/2010/main" val="217544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A8636-E4EA-DC4B-8AA7-CB74FB0C5D3B}"/>
              </a:ext>
            </a:extLst>
          </p:cNvPr>
          <p:cNvSpPr>
            <a:spLocks noGrp="1"/>
          </p:cNvSpPr>
          <p:nvPr>
            <p:ph type="dt" sz="half" idx="10"/>
          </p:nvPr>
        </p:nvSpPr>
        <p:spPr/>
        <p:txBody>
          <a:bodyPr/>
          <a:lstStyle>
            <a:lvl1pPr>
              <a:defRPr/>
            </a:lvl1pPr>
          </a:lstStyle>
          <a:p>
            <a:pPr>
              <a:defRPr/>
            </a:pPr>
            <a:fld id="{5CB2EFB7-DFC6-D64E-8AF6-7F327BD4D25E}"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7D0FE356-6F0D-2143-A970-382A5DC5AB6D}"/>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7FB39657-65FB-1849-B1E5-09E0B6C6F20D}"/>
              </a:ext>
            </a:extLst>
          </p:cNvPr>
          <p:cNvSpPr>
            <a:spLocks noGrp="1"/>
          </p:cNvSpPr>
          <p:nvPr>
            <p:ph type="sldNum" sz="quarter" idx="12"/>
          </p:nvPr>
        </p:nvSpPr>
        <p:spPr/>
        <p:txBody>
          <a:bodyPr/>
          <a:lstStyle>
            <a:lvl1pPr>
              <a:defRPr/>
            </a:lvl1pPr>
          </a:lstStyle>
          <a:p>
            <a:pPr>
              <a:defRPr/>
            </a:pPr>
            <a:fld id="{3CC52E4D-FB1C-0A43-A0F3-DE50ACF60C26}" type="slidenum">
              <a:rPr lang="en-US" altLang="en-US"/>
              <a:pPr>
                <a:defRPr/>
              </a:pPr>
              <a:t>‹#›</a:t>
            </a:fld>
            <a:endParaRPr lang="en-US" altLang="en-US"/>
          </a:p>
        </p:txBody>
      </p:sp>
    </p:spTree>
    <p:extLst>
      <p:ext uri="{BB962C8B-B14F-4D97-AF65-F5344CB8AC3E}">
        <p14:creationId xmlns:p14="http://schemas.microsoft.com/office/powerpoint/2010/main" val="371045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B9191-CDF3-AA48-9A36-E169AD8CE3C6}"/>
              </a:ext>
            </a:extLst>
          </p:cNvPr>
          <p:cNvSpPr>
            <a:spLocks noGrp="1"/>
          </p:cNvSpPr>
          <p:nvPr>
            <p:ph type="dt" sz="half" idx="10"/>
          </p:nvPr>
        </p:nvSpPr>
        <p:spPr/>
        <p:txBody>
          <a:bodyPr/>
          <a:lstStyle>
            <a:lvl1pPr>
              <a:defRPr/>
            </a:lvl1pPr>
          </a:lstStyle>
          <a:p>
            <a:pPr>
              <a:defRPr/>
            </a:pPr>
            <a:fld id="{CB8A128B-7E38-EF4F-8FAC-DC7A43639D68}"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ECC13EF7-56D0-5048-86D7-FDD09581BA53}"/>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F0822FC1-A450-E443-9DE0-1D6EE298E11B}"/>
              </a:ext>
            </a:extLst>
          </p:cNvPr>
          <p:cNvSpPr>
            <a:spLocks noGrp="1"/>
          </p:cNvSpPr>
          <p:nvPr>
            <p:ph type="sldNum" sz="quarter" idx="12"/>
          </p:nvPr>
        </p:nvSpPr>
        <p:spPr/>
        <p:txBody>
          <a:bodyPr/>
          <a:lstStyle>
            <a:lvl1pPr>
              <a:defRPr/>
            </a:lvl1pPr>
          </a:lstStyle>
          <a:p>
            <a:pPr>
              <a:defRPr/>
            </a:pPr>
            <a:fld id="{9DE5EF8E-5752-0144-B1D6-65FFBE6332FB}" type="slidenum">
              <a:rPr lang="en-US" altLang="en-US"/>
              <a:pPr>
                <a:defRPr/>
              </a:pPr>
              <a:t>‹#›</a:t>
            </a:fld>
            <a:endParaRPr lang="en-US" altLang="en-US"/>
          </a:p>
        </p:txBody>
      </p:sp>
    </p:spTree>
    <p:extLst>
      <p:ext uri="{BB962C8B-B14F-4D97-AF65-F5344CB8AC3E}">
        <p14:creationId xmlns:p14="http://schemas.microsoft.com/office/powerpoint/2010/main" val="52922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32C865A-564B-2744-8E2A-0B1DE313B49A}"/>
              </a:ext>
            </a:extLst>
          </p:cNvPr>
          <p:cNvSpPr>
            <a:spLocks noGrp="1"/>
          </p:cNvSpPr>
          <p:nvPr>
            <p:ph type="dt" sz="half" idx="10"/>
          </p:nvPr>
        </p:nvSpPr>
        <p:spPr/>
        <p:txBody>
          <a:bodyPr/>
          <a:lstStyle>
            <a:lvl1pPr>
              <a:defRPr/>
            </a:lvl1pPr>
          </a:lstStyle>
          <a:p>
            <a:pPr>
              <a:defRPr/>
            </a:pPr>
            <a:fld id="{D5DC8147-12EA-3D4D-BC7A-008EC4C7A1C8}" type="datetime1">
              <a:rPr lang="en-US" altLang="en-US"/>
              <a:pPr>
                <a:defRPr/>
              </a:pPr>
              <a:t>1/29/21</a:t>
            </a:fld>
            <a:endParaRPr lang="en-US" altLang="en-US"/>
          </a:p>
        </p:txBody>
      </p:sp>
      <p:sp>
        <p:nvSpPr>
          <p:cNvPr id="6" name="Footer Placeholder 4">
            <a:extLst>
              <a:ext uri="{FF2B5EF4-FFF2-40B4-BE49-F238E27FC236}">
                <a16:creationId xmlns:a16="http://schemas.microsoft.com/office/drawing/2014/main" id="{28DAA86C-F9FF-0B46-84E0-59212AC43E47}"/>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A4E0FD8A-341B-CB4B-B96D-B98D2B243154}"/>
              </a:ext>
            </a:extLst>
          </p:cNvPr>
          <p:cNvSpPr>
            <a:spLocks noGrp="1"/>
          </p:cNvSpPr>
          <p:nvPr>
            <p:ph type="sldNum" sz="quarter" idx="12"/>
          </p:nvPr>
        </p:nvSpPr>
        <p:spPr/>
        <p:txBody>
          <a:bodyPr/>
          <a:lstStyle>
            <a:lvl1pPr>
              <a:defRPr/>
            </a:lvl1pPr>
          </a:lstStyle>
          <a:p>
            <a:pPr>
              <a:defRPr/>
            </a:pPr>
            <a:fld id="{5713D89D-112A-2540-9A86-FA1EE8984A24}" type="slidenum">
              <a:rPr lang="en-US" altLang="en-US"/>
              <a:pPr>
                <a:defRPr/>
              </a:pPr>
              <a:t>‹#›</a:t>
            </a:fld>
            <a:endParaRPr lang="en-US" altLang="en-US"/>
          </a:p>
        </p:txBody>
      </p:sp>
    </p:spTree>
    <p:extLst>
      <p:ext uri="{BB962C8B-B14F-4D97-AF65-F5344CB8AC3E}">
        <p14:creationId xmlns:p14="http://schemas.microsoft.com/office/powerpoint/2010/main" val="53686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5819EB1-5AF8-F049-846F-6B6FFB2AB146}"/>
              </a:ext>
            </a:extLst>
          </p:cNvPr>
          <p:cNvSpPr>
            <a:spLocks noGrp="1"/>
          </p:cNvSpPr>
          <p:nvPr>
            <p:ph type="dt" sz="half" idx="10"/>
          </p:nvPr>
        </p:nvSpPr>
        <p:spPr/>
        <p:txBody>
          <a:bodyPr/>
          <a:lstStyle>
            <a:lvl1pPr>
              <a:defRPr/>
            </a:lvl1pPr>
          </a:lstStyle>
          <a:p>
            <a:pPr>
              <a:defRPr/>
            </a:pPr>
            <a:fld id="{04760B12-758E-604B-A977-73752EA13A54}" type="datetime1">
              <a:rPr lang="en-US" altLang="en-US"/>
              <a:pPr>
                <a:defRPr/>
              </a:pPr>
              <a:t>1/29/21</a:t>
            </a:fld>
            <a:endParaRPr lang="en-US" altLang="en-US"/>
          </a:p>
        </p:txBody>
      </p:sp>
      <p:sp>
        <p:nvSpPr>
          <p:cNvPr id="8" name="Footer Placeholder 4">
            <a:extLst>
              <a:ext uri="{FF2B5EF4-FFF2-40B4-BE49-F238E27FC236}">
                <a16:creationId xmlns:a16="http://schemas.microsoft.com/office/drawing/2014/main" id="{83BCDA21-13A0-4342-9F86-4E6D5606B6BA}"/>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16352B58-0E89-8742-8E57-87CCE8728BA0}"/>
              </a:ext>
            </a:extLst>
          </p:cNvPr>
          <p:cNvSpPr>
            <a:spLocks noGrp="1"/>
          </p:cNvSpPr>
          <p:nvPr>
            <p:ph type="sldNum" sz="quarter" idx="12"/>
          </p:nvPr>
        </p:nvSpPr>
        <p:spPr/>
        <p:txBody>
          <a:bodyPr/>
          <a:lstStyle>
            <a:lvl1pPr>
              <a:defRPr/>
            </a:lvl1pPr>
          </a:lstStyle>
          <a:p>
            <a:pPr>
              <a:defRPr/>
            </a:pPr>
            <a:fld id="{1F280DDE-4A82-AE45-9052-85954DB08F8F}" type="slidenum">
              <a:rPr lang="en-US" altLang="en-US"/>
              <a:pPr>
                <a:defRPr/>
              </a:pPr>
              <a:t>‹#›</a:t>
            </a:fld>
            <a:endParaRPr lang="en-US" altLang="en-US"/>
          </a:p>
        </p:txBody>
      </p:sp>
    </p:spTree>
    <p:extLst>
      <p:ext uri="{BB962C8B-B14F-4D97-AF65-F5344CB8AC3E}">
        <p14:creationId xmlns:p14="http://schemas.microsoft.com/office/powerpoint/2010/main" val="249504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4A82E22-91EF-9443-BE29-67E2C63DF15A}"/>
              </a:ext>
            </a:extLst>
          </p:cNvPr>
          <p:cNvSpPr>
            <a:spLocks noGrp="1"/>
          </p:cNvSpPr>
          <p:nvPr>
            <p:ph type="dt" sz="half" idx="10"/>
          </p:nvPr>
        </p:nvSpPr>
        <p:spPr/>
        <p:txBody>
          <a:bodyPr/>
          <a:lstStyle>
            <a:lvl1pPr>
              <a:defRPr/>
            </a:lvl1pPr>
          </a:lstStyle>
          <a:p>
            <a:pPr>
              <a:defRPr/>
            </a:pPr>
            <a:fld id="{5DAACFDA-4FC0-6E40-8549-B03902FB3FC8}" type="datetime1">
              <a:rPr lang="en-US" altLang="en-US"/>
              <a:pPr>
                <a:defRPr/>
              </a:pPr>
              <a:t>1/29/21</a:t>
            </a:fld>
            <a:endParaRPr lang="en-US" altLang="en-US"/>
          </a:p>
        </p:txBody>
      </p:sp>
      <p:sp>
        <p:nvSpPr>
          <p:cNvPr id="4" name="Footer Placeholder 4">
            <a:extLst>
              <a:ext uri="{FF2B5EF4-FFF2-40B4-BE49-F238E27FC236}">
                <a16:creationId xmlns:a16="http://schemas.microsoft.com/office/drawing/2014/main" id="{C8755E7C-AFA1-2545-B0C0-99BC07005B5C}"/>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B221DC74-AC5A-B649-B162-610FAC499E39}"/>
              </a:ext>
            </a:extLst>
          </p:cNvPr>
          <p:cNvSpPr>
            <a:spLocks noGrp="1"/>
          </p:cNvSpPr>
          <p:nvPr>
            <p:ph type="sldNum" sz="quarter" idx="12"/>
          </p:nvPr>
        </p:nvSpPr>
        <p:spPr/>
        <p:txBody>
          <a:bodyPr/>
          <a:lstStyle>
            <a:lvl1pPr>
              <a:defRPr/>
            </a:lvl1pPr>
          </a:lstStyle>
          <a:p>
            <a:pPr>
              <a:defRPr/>
            </a:pPr>
            <a:fld id="{6A084AD1-4EF7-5A4A-8D7A-4D5344DDB789}" type="slidenum">
              <a:rPr lang="en-US" altLang="en-US"/>
              <a:pPr>
                <a:defRPr/>
              </a:pPr>
              <a:t>‹#›</a:t>
            </a:fld>
            <a:endParaRPr lang="en-US" altLang="en-US"/>
          </a:p>
        </p:txBody>
      </p:sp>
    </p:spTree>
    <p:extLst>
      <p:ext uri="{BB962C8B-B14F-4D97-AF65-F5344CB8AC3E}">
        <p14:creationId xmlns:p14="http://schemas.microsoft.com/office/powerpoint/2010/main" val="41488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D3C04C-6ABB-D243-8898-C2575DED8481}"/>
              </a:ext>
            </a:extLst>
          </p:cNvPr>
          <p:cNvSpPr/>
          <p:nvPr userDrawn="1"/>
        </p:nvSpPr>
        <p:spPr>
          <a:xfrm>
            <a:off x="0" y="5505450"/>
            <a:ext cx="9144000" cy="1352550"/>
          </a:xfrm>
          <a:prstGeom prst="rect">
            <a:avLst/>
          </a:prstGeom>
          <a:gradFill flip="none" rotWithShape="1">
            <a:gsLst>
              <a:gs pos="100000">
                <a:srgbClr val="003366"/>
              </a:gs>
              <a:gs pos="100000">
                <a:schemeClr val="accent1">
                  <a:tint val="50000"/>
                  <a:shade val="100000"/>
                  <a:satMod val="35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7" descr="American Translators Association&#10;The Voice of Interpreters and Translators">
            <a:extLst>
              <a:ext uri="{FF2B5EF4-FFF2-40B4-BE49-F238E27FC236}">
                <a16:creationId xmlns:a16="http://schemas.microsoft.com/office/drawing/2014/main" id="{70E149F8-3267-2F4F-B0B5-3011532545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75125" y="5665788"/>
            <a:ext cx="4203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94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62F6C5-27BA-CA42-937D-D6D9320EDDC4}"/>
              </a:ext>
            </a:extLst>
          </p:cNvPr>
          <p:cNvSpPr>
            <a:spLocks noGrp="1"/>
          </p:cNvSpPr>
          <p:nvPr>
            <p:ph type="dt" sz="half" idx="10"/>
          </p:nvPr>
        </p:nvSpPr>
        <p:spPr/>
        <p:txBody>
          <a:bodyPr/>
          <a:lstStyle>
            <a:lvl1pPr>
              <a:defRPr/>
            </a:lvl1pPr>
          </a:lstStyle>
          <a:p>
            <a:pPr>
              <a:defRPr/>
            </a:pPr>
            <a:fld id="{96AF2CAD-46FA-DE4A-AC7A-B482305D820D}" type="datetime1">
              <a:rPr lang="en-US" altLang="en-US"/>
              <a:pPr>
                <a:defRPr/>
              </a:pPr>
              <a:t>1/29/21</a:t>
            </a:fld>
            <a:endParaRPr lang="en-US" altLang="en-US"/>
          </a:p>
        </p:txBody>
      </p:sp>
      <p:sp>
        <p:nvSpPr>
          <p:cNvPr id="6" name="Footer Placeholder 4">
            <a:extLst>
              <a:ext uri="{FF2B5EF4-FFF2-40B4-BE49-F238E27FC236}">
                <a16:creationId xmlns:a16="http://schemas.microsoft.com/office/drawing/2014/main" id="{0D01CEBA-82E1-A848-A12F-3B12B7A46DEB}"/>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98DD6194-8B83-9A49-B1D8-9379DA88F06D}"/>
              </a:ext>
            </a:extLst>
          </p:cNvPr>
          <p:cNvSpPr>
            <a:spLocks noGrp="1"/>
          </p:cNvSpPr>
          <p:nvPr>
            <p:ph type="sldNum" sz="quarter" idx="12"/>
          </p:nvPr>
        </p:nvSpPr>
        <p:spPr/>
        <p:txBody>
          <a:bodyPr/>
          <a:lstStyle>
            <a:lvl1pPr>
              <a:defRPr/>
            </a:lvl1pPr>
          </a:lstStyle>
          <a:p>
            <a:pPr>
              <a:defRPr/>
            </a:pPr>
            <a:fld id="{37033C09-95EA-F441-8066-71A4998E35AB}" type="slidenum">
              <a:rPr lang="en-US" altLang="en-US"/>
              <a:pPr>
                <a:defRPr/>
              </a:pPr>
              <a:t>‹#›</a:t>
            </a:fld>
            <a:endParaRPr lang="en-US" altLang="en-US"/>
          </a:p>
        </p:txBody>
      </p:sp>
    </p:spTree>
    <p:extLst>
      <p:ext uri="{BB962C8B-B14F-4D97-AF65-F5344CB8AC3E}">
        <p14:creationId xmlns:p14="http://schemas.microsoft.com/office/powerpoint/2010/main" val="281922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011650D-5F23-5540-BC38-3BD9497AABB4}"/>
              </a:ext>
            </a:extLst>
          </p:cNvPr>
          <p:cNvSpPr>
            <a:spLocks noGrp="1"/>
          </p:cNvSpPr>
          <p:nvPr>
            <p:ph type="dt" sz="half" idx="10"/>
          </p:nvPr>
        </p:nvSpPr>
        <p:spPr/>
        <p:txBody>
          <a:bodyPr/>
          <a:lstStyle>
            <a:lvl1pPr>
              <a:defRPr/>
            </a:lvl1pPr>
          </a:lstStyle>
          <a:p>
            <a:pPr>
              <a:defRPr/>
            </a:pPr>
            <a:fld id="{D07892BB-421B-B043-B228-2A9A1CADE907}" type="datetime1">
              <a:rPr lang="en-US" altLang="en-US"/>
              <a:pPr>
                <a:defRPr/>
              </a:pPr>
              <a:t>1/29/21</a:t>
            </a:fld>
            <a:endParaRPr lang="en-US" altLang="en-US"/>
          </a:p>
        </p:txBody>
      </p:sp>
      <p:sp>
        <p:nvSpPr>
          <p:cNvPr id="6" name="Footer Placeholder 4">
            <a:extLst>
              <a:ext uri="{FF2B5EF4-FFF2-40B4-BE49-F238E27FC236}">
                <a16:creationId xmlns:a16="http://schemas.microsoft.com/office/drawing/2014/main" id="{E2ADC650-0AE8-0F4F-899D-176F4D902F66}"/>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925E4676-A624-A340-B751-96503AADC267}"/>
              </a:ext>
            </a:extLst>
          </p:cNvPr>
          <p:cNvSpPr>
            <a:spLocks noGrp="1"/>
          </p:cNvSpPr>
          <p:nvPr>
            <p:ph type="sldNum" sz="quarter" idx="12"/>
          </p:nvPr>
        </p:nvSpPr>
        <p:spPr/>
        <p:txBody>
          <a:bodyPr/>
          <a:lstStyle>
            <a:lvl1pPr>
              <a:defRPr/>
            </a:lvl1pPr>
          </a:lstStyle>
          <a:p>
            <a:pPr>
              <a:defRPr/>
            </a:pPr>
            <a:fld id="{CBBD0B8E-58D4-1146-B189-F434632F8411}" type="slidenum">
              <a:rPr lang="en-US" altLang="en-US"/>
              <a:pPr>
                <a:defRPr/>
              </a:pPr>
              <a:t>‹#›</a:t>
            </a:fld>
            <a:endParaRPr lang="en-US" altLang="en-US"/>
          </a:p>
        </p:txBody>
      </p:sp>
    </p:spTree>
    <p:extLst>
      <p:ext uri="{BB962C8B-B14F-4D97-AF65-F5344CB8AC3E}">
        <p14:creationId xmlns:p14="http://schemas.microsoft.com/office/powerpoint/2010/main" val="398706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F9BA9F-A463-B04F-A884-C71FFF6702A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01BB06D-8E35-404B-B3AA-6A309297120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183F9D4-675E-1242-B52E-6E1FBEE00E8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42B005DA-0FD3-B546-9C60-C6C9B73DF418}"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88A3B226-EA2E-C344-827B-D490A2A81EC8}"/>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fr-FR"/>
          </a:p>
        </p:txBody>
      </p:sp>
      <p:sp>
        <p:nvSpPr>
          <p:cNvPr id="6" name="Slide Number Placeholder 5">
            <a:extLst>
              <a:ext uri="{FF2B5EF4-FFF2-40B4-BE49-F238E27FC236}">
                <a16:creationId xmlns:a16="http://schemas.microsoft.com/office/drawing/2014/main" id="{F8E16953-6BD5-4943-83FA-D11706038EB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9B0C80A-C3FA-5149-8605-0A0027A4D1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37" r:id="rId7"/>
    <p:sldLayoutId id="2147484022" r:id="rId8"/>
    <p:sldLayoutId id="2147484023" r:id="rId9"/>
    <p:sldLayoutId id="2147484024" r:id="rId10"/>
    <p:sldLayoutId id="214748402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C351190-309C-254B-AAC8-E06242D411A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C671402-19A1-D34C-8BA8-C0C40F96426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19F0E54-9ECF-F941-9398-1EC894C6FE2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E7C8EA-6F5C-D142-A5F1-58642CC748A6}" type="datetime1">
              <a:rPr lang="en-US" altLang="en-US"/>
              <a:pPr>
                <a:defRPr/>
              </a:pPr>
              <a:t>1/29/21</a:t>
            </a:fld>
            <a:endParaRPr lang="en-US" altLang="en-US"/>
          </a:p>
        </p:txBody>
      </p:sp>
      <p:sp>
        <p:nvSpPr>
          <p:cNvPr id="5" name="Footer Placeholder 4">
            <a:extLst>
              <a:ext uri="{FF2B5EF4-FFF2-40B4-BE49-F238E27FC236}">
                <a16:creationId xmlns:a16="http://schemas.microsoft.com/office/drawing/2014/main" id="{801501DC-DC8D-5743-8776-DB56966EAA97}"/>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fr-FR"/>
          </a:p>
        </p:txBody>
      </p:sp>
      <p:sp>
        <p:nvSpPr>
          <p:cNvPr id="6" name="Slide Number Placeholder 5">
            <a:extLst>
              <a:ext uri="{FF2B5EF4-FFF2-40B4-BE49-F238E27FC236}">
                <a16:creationId xmlns:a16="http://schemas.microsoft.com/office/drawing/2014/main" id="{55276BAC-A744-FC4B-B241-8F3958007A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3B46D6A-BB3A-DB4D-911D-2F8491712D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Box 9">
            <a:extLst>
              <a:ext uri="{FF2B5EF4-FFF2-40B4-BE49-F238E27FC236}">
                <a16:creationId xmlns:a16="http://schemas.microsoft.com/office/drawing/2014/main" id="{CA402A65-D7F1-6644-8226-6C7EBE200D13}"/>
              </a:ext>
            </a:extLst>
          </p:cNvPr>
          <p:cNvSpPr txBox="1">
            <a:spLocks noChangeArrowheads="1"/>
          </p:cNvSpPr>
          <p:nvPr/>
        </p:nvSpPr>
        <p:spPr bwMode="auto">
          <a:xfrm>
            <a:off x="731838" y="731838"/>
            <a:ext cx="7772400" cy="3108325"/>
          </a:xfrm>
          <a:prstGeom prst="rect">
            <a:avLst/>
          </a:prstGeom>
          <a:noFill/>
          <a:ln w="9525">
            <a:noFill/>
            <a:miter lim="800000"/>
            <a:headEnd/>
            <a:tailEnd/>
          </a:ln>
        </p:spPr>
        <p:txBody>
          <a:bodyPr>
            <a:spAutoFit/>
          </a:bodyPr>
          <a:lstStyle/>
          <a:p>
            <a:pPr eaLnBrk="1" hangingPunct="1">
              <a:defRPr/>
            </a:pPr>
            <a:r>
              <a:rPr lang="en-US" sz="4400" b="1" dirty="0">
                <a:solidFill>
                  <a:schemeClr val="tx1">
                    <a:lumMod val="65000"/>
                    <a:lumOff val="35000"/>
                  </a:schemeClr>
                </a:solidFill>
                <a:latin typeface="Arial Narrow"/>
                <a:ea typeface="ＭＳ Ｐゴシック" pitchFamily="-111" charset="-128"/>
                <a:cs typeface="ＭＳ Ｐゴシック" pitchFamily="-111" charset="-128"/>
              </a:rPr>
              <a:t>Putting the </a:t>
            </a:r>
            <a:r>
              <a:rPr lang="en-US" altLang="en-US" sz="4400" b="1" dirty="0">
                <a:solidFill>
                  <a:srgbClr val="003366"/>
                </a:solidFill>
                <a:latin typeface="Arial Narrow" panose="020B0604020202020204" pitchFamily="34" charset="0"/>
              </a:rPr>
              <a:t>power of language</a:t>
            </a:r>
            <a:r>
              <a:rPr lang="en-US" altLang="en-US" sz="4400" b="1" dirty="0">
                <a:solidFill>
                  <a:srgbClr val="595959"/>
                </a:solidFill>
                <a:latin typeface="Arial Narrow" panose="020B0604020202020204" pitchFamily="34" charset="0"/>
              </a:rPr>
              <a:t> </a:t>
            </a:r>
            <a:endParaRPr lang="en-US" sz="4400" b="1" dirty="0">
              <a:solidFill>
                <a:schemeClr val="tx1">
                  <a:lumMod val="65000"/>
                  <a:lumOff val="35000"/>
                </a:schemeClr>
              </a:solidFill>
              <a:latin typeface="Arial Narrow"/>
              <a:ea typeface="ＭＳ Ｐゴシック" pitchFamily="-111" charset="-128"/>
              <a:cs typeface="ＭＳ Ｐゴシック" pitchFamily="-111" charset="-128"/>
            </a:endParaRPr>
          </a:p>
          <a:p>
            <a:pPr eaLnBrk="1" hangingPunct="1">
              <a:defRPr/>
            </a:pPr>
            <a:r>
              <a:rPr lang="en-US" sz="4400" b="1" dirty="0">
                <a:solidFill>
                  <a:schemeClr val="tx1">
                    <a:lumMod val="65000"/>
                    <a:lumOff val="35000"/>
                  </a:schemeClr>
                </a:solidFill>
                <a:latin typeface="Arial Narrow"/>
                <a:ea typeface="ＭＳ Ｐゴシック" pitchFamily="-111" charset="-128"/>
                <a:cs typeface="ＭＳ Ｐゴシック" pitchFamily="-111" charset="-128"/>
              </a:rPr>
              <a:t>to work for your business</a:t>
            </a:r>
          </a:p>
          <a:p>
            <a:pPr eaLnBrk="1" hangingPunct="1">
              <a:defRPr/>
            </a:pPr>
            <a:endParaRPr lang="en-US" sz="4400" b="1" dirty="0">
              <a:solidFill>
                <a:schemeClr val="tx1">
                  <a:lumMod val="65000"/>
                  <a:lumOff val="35000"/>
                </a:schemeClr>
              </a:solidFill>
              <a:latin typeface="Arial Narrow"/>
              <a:ea typeface="ＭＳ Ｐゴシック" pitchFamily="-111" charset="-128"/>
              <a:cs typeface="ＭＳ Ｐゴシック" pitchFamily="-111" charset="-128"/>
            </a:endParaRPr>
          </a:p>
          <a:p>
            <a:pPr eaLnBrk="1" hangingPunct="1">
              <a:defRPr/>
            </a:pPr>
            <a:r>
              <a:rPr lang="en-US" sz="3200" dirty="0">
                <a:solidFill>
                  <a:schemeClr val="tx1">
                    <a:lumMod val="65000"/>
                    <a:lumOff val="35000"/>
                  </a:schemeClr>
                </a:solidFill>
                <a:latin typeface="Arial Narrow"/>
                <a:ea typeface="ＭＳ Ｐゴシック" pitchFamily="-111" charset="-128"/>
                <a:cs typeface="ＭＳ Ｐゴシック" pitchFamily="-111" charset="-128"/>
              </a:rPr>
              <a:t>Jane Q. Translator</a:t>
            </a:r>
          </a:p>
          <a:p>
            <a:pPr eaLnBrk="1" hangingPunct="1">
              <a:defRPr/>
            </a:pPr>
            <a:r>
              <a:rPr lang="en-US" sz="3200" dirty="0">
                <a:solidFill>
                  <a:schemeClr val="tx1">
                    <a:lumMod val="65000"/>
                    <a:lumOff val="35000"/>
                  </a:schemeClr>
                </a:solidFill>
                <a:latin typeface="Arial Narrow"/>
                <a:ea typeface="ＭＳ Ｐゴシック" pitchFamily="-111" charset="-128"/>
                <a:cs typeface="ＭＳ Ｐゴシック" pitchFamily="-111" charset="-128"/>
              </a:rPr>
              <a:t>Your Company Name / Title</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a:extLst>
              <a:ext uri="{FF2B5EF4-FFF2-40B4-BE49-F238E27FC236}">
                <a16:creationId xmlns:a16="http://schemas.microsoft.com/office/drawing/2014/main" id="{03885886-0DAC-954A-939D-D96F7A83F918}"/>
              </a:ext>
            </a:extLst>
          </p:cNvPr>
          <p:cNvSpPr txBox="1">
            <a:spLocks noChangeArrowheads="1"/>
          </p:cNvSpPr>
          <p:nvPr/>
        </p:nvSpPr>
        <p:spPr bwMode="auto">
          <a:xfrm>
            <a:off x="1757363" y="871538"/>
            <a:ext cx="6129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sp>
        <p:nvSpPr>
          <p:cNvPr id="23555" name="Rectangle 5">
            <a:extLst>
              <a:ext uri="{FF2B5EF4-FFF2-40B4-BE49-F238E27FC236}">
                <a16:creationId xmlns:a16="http://schemas.microsoft.com/office/drawing/2014/main" id="{113C3100-70BB-764E-B8E1-F664CF3CAA05}"/>
              </a:ext>
            </a:extLst>
          </p:cNvPr>
          <p:cNvSpPr txBox="1">
            <a:spLocks noChangeArrowheads="1"/>
          </p:cNvSpPr>
          <p:nvPr/>
        </p:nvSpPr>
        <p:spPr bwMode="auto">
          <a:xfrm>
            <a:off x="731838" y="731838"/>
            <a:ext cx="7772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en-US" altLang="en-US" sz="4000" b="1">
                <a:solidFill>
                  <a:srgbClr val="595959"/>
                </a:solidFill>
                <a:latin typeface="Arial Narrow" panose="020B0604020202020204" pitchFamily="34" charset="0"/>
              </a:rPr>
              <a:t>Here are </a:t>
            </a:r>
            <a:r>
              <a:rPr lang="en-US" altLang="en-US" sz="4000" b="1">
                <a:solidFill>
                  <a:srgbClr val="17375E"/>
                </a:solidFill>
                <a:latin typeface="Arial Narrow" panose="020B0604020202020204" pitchFamily="34" charset="0"/>
              </a:rPr>
              <a:t>four simple tips</a:t>
            </a:r>
            <a:r>
              <a:rPr lang="en-US" altLang="en-US" sz="4000" b="1">
                <a:solidFill>
                  <a:srgbClr val="595959"/>
                </a:solidFill>
                <a:latin typeface="Arial Narrow" panose="020B0604020202020204" pitchFamily="34" charset="0"/>
              </a:rPr>
              <a:t> to help you get the translation you need and keep your costs and stress to a minimum:</a:t>
            </a:r>
          </a:p>
        </p:txBody>
      </p:sp>
      <p:sp>
        <p:nvSpPr>
          <p:cNvPr id="2" name="TextBox 1">
            <a:extLst>
              <a:ext uri="{FF2B5EF4-FFF2-40B4-BE49-F238E27FC236}">
                <a16:creationId xmlns:a16="http://schemas.microsoft.com/office/drawing/2014/main" id="{8B164266-3EA2-BA4C-8748-02A5F7707FC8}"/>
              </a:ext>
            </a:extLst>
          </p:cNvPr>
          <p:cNvSpPr txBox="1">
            <a:spLocks noChangeArrowheads="1"/>
          </p:cNvSpPr>
          <p:nvPr/>
        </p:nvSpPr>
        <p:spPr bwMode="auto">
          <a:xfrm>
            <a:off x="731838" y="2925763"/>
            <a:ext cx="3352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800" b="1">
                <a:solidFill>
                  <a:srgbClr val="17375E"/>
                </a:solidFill>
                <a:latin typeface="Arial Narrow" panose="020B0604020202020204" pitchFamily="34" charset="0"/>
              </a:rPr>
              <a:t>1. Plan ahead</a:t>
            </a:r>
            <a:endParaRPr lang="en-US" altLang="en-US" sz="3800" b="1">
              <a:solidFill>
                <a:srgbClr val="595959"/>
              </a:solidFill>
              <a:latin typeface="Arial Narrow" panose="020B0604020202020204" pitchFamily="34" charset="0"/>
            </a:endParaRPr>
          </a:p>
        </p:txBody>
      </p:sp>
      <p:sp>
        <p:nvSpPr>
          <p:cNvPr id="7" name="TextBox 6">
            <a:extLst>
              <a:ext uri="{FF2B5EF4-FFF2-40B4-BE49-F238E27FC236}">
                <a16:creationId xmlns:a16="http://schemas.microsoft.com/office/drawing/2014/main" id="{66121B7E-963D-1A43-82C9-90D25B072EF1}"/>
              </a:ext>
            </a:extLst>
          </p:cNvPr>
          <p:cNvSpPr txBox="1">
            <a:spLocks noChangeArrowheads="1"/>
          </p:cNvSpPr>
          <p:nvPr/>
        </p:nvSpPr>
        <p:spPr bwMode="auto">
          <a:xfrm>
            <a:off x="4302125" y="2925763"/>
            <a:ext cx="441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800" b="1">
                <a:solidFill>
                  <a:srgbClr val="17375E"/>
                </a:solidFill>
                <a:latin typeface="Arial Narrow" panose="020B0604020202020204" pitchFamily="34" charset="0"/>
              </a:rPr>
              <a:t>2. Hire a professional</a:t>
            </a:r>
            <a:endParaRPr lang="en-US" altLang="en-US" sz="3800" b="1">
              <a:solidFill>
                <a:srgbClr val="595959"/>
              </a:solidFill>
              <a:latin typeface="Arial Narrow" panose="020B0604020202020204" pitchFamily="34" charset="0"/>
            </a:endParaRPr>
          </a:p>
        </p:txBody>
      </p:sp>
      <p:sp>
        <p:nvSpPr>
          <p:cNvPr id="8" name="TextBox 7">
            <a:extLst>
              <a:ext uri="{FF2B5EF4-FFF2-40B4-BE49-F238E27FC236}">
                <a16:creationId xmlns:a16="http://schemas.microsoft.com/office/drawing/2014/main" id="{F2E90326-46A0-D843-8B8C-11BD0FF9D95A}"/>
              </a:ext>
            </a:extLst>
          </p:cNvPr>
          <p:cNvSpPr txBox="1">
            <a:spLocks noChangeArrowheads="1"/>
          </p:cNvSpPr>
          <p:nvPr/>
        </p:nvSpPr>
        <p:spPr bwMode="auto">
          <a:xfrm>
            <a:off x="731838" y="3762375"/>
            <a:ext cx="3352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800" b="1">
                <a:solidFill>
                  <a:srgbClr val="17375E"/>
                </a:solidFill>
                <a:latin typeface="Arial Narrow" panose="020B0604020202020204" pitchFamily="34" charset="0"/>
              </a:rPr>
              <a:t>3. Spend wisely</a:t>
            </a:r>
            <a:endParaRPr lang="en-US" altLang="en-US" sz="3800" b="1">
              <a:solidFill>
                <a:srgbClr val="595959"/>
              </a:solidFill>
              <a:latin typeface="Arial Narrow" panose="020B0604020202020204" pitchFamily="34" charset="0"/>
            </a:endParaRPr>
          </a:p>
        </p:txBody>
      </p:sp>
      <p:sp>
        <p:nvSpPr>
          <p:cNvPr id="9" name="TextBox 8">
            <a:extLst>
              <a:ext uri="{FF2B5EF4-FFF2-40B4-BE49-F238E27FC236}">
                <a16:creationId xmlns:a16="http://schemas.microsoft.com/office/drawing/2014/main" id="{9C2EB9FB-49C1-F24F-9F85-130690B19867}"/>
              </a:ext>
            </a:extLst>
          </p:cNvPr>
          <p:cNvSpPr txBox="1">
            <a:spLocks noChangeArrowheads="1"/>
          </p:cNvSpPr>
          <p:nvPr/>
        </p:nvSpPr>
        <p:spPr bwMode="auto">
          <a:xfrm>
            <a:off x="4302125" y="3762375"/>
            <a:ext cx="46323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800" b="1">
                <a:solidFill>
                  <a:srgbClr val="17375E"/>
                </a:solidFill>
                <a:latin typeface="Arial Narrow" panose="020B0604020202020204" pitchFamily="34" charset="0"/>
              </a:rPr>
              <a:t>4. Listen to your </a:t>
            </a:r>
          </a:p>
          <a:p>
            <a:pPr>
              <a:spcBef>
                <a:spcPct val="0"/>
              </a:spcBef>
              <a:buFontTx/>
              <a:buNone/>
            </a:pPr>
            <a:r>
              <a:rPr lang="en-US" altLang="en-US" sz="3800" b="1">
                <a:solidFill>
                  <a:srgbClr val="17375E"/>
                </a:solidFill>
                <a:latin typeface="Arial Narrow" panose="020B0604020202020204" pitchFamily="34" charset="0"/>
              </a:rPr>
              <a:t>    translator</a:t>
            </a:r>
            <a:endParaRPr lang="en-US" altLang="en-US" sz="3800" b="1">
              <a:solidFill>
                <a:srgbClr val="595959"/>
              </a:solidFill>
              <a:latin typeface="Arial Narrow"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a:extLst>
              <a:ext uri="{FF2B5EF4-FFF2-40B4-BE49-F238E27FC236}">
                <a16:creationId xmlns:a16="http://schemas.microsoft.com/office/drawing/2014/main" id="{1B26678D-CECC-974D-87F7-DA8D8FD3CC84}"/>
              </a:ext>
            </a:extLst>
          </p:cNvPr>
          <p:cNvSpPr txBox="1">
            <a:spLocks noChangeArrowheads="1"/>
          </p:cNvSpPr>
          <p:nvPr/>
        </p:nvSpPr>
        <p:spPr bwMode="auto">
          <a:xfrm>
            <a:off x="1757363" y="871538"/>
            <a:ext cx="6129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sp>
        <p:nvSpPr>
          <p:cNvPr id="49155" name="Rectangle 2">
            <a:extLst>
              <a:ext uri="{FF2B5EF4-FFF2-40B4-BE49-F238E27FC236}">
                <a16:creationId xmlns:a16="http://schemas.microsoft.com/office/drawing/2014/main" id="{3087500F-A922-C74A-9C47-E06F5244C238}"/>
              </a:ext>
            </a:extLst>
          </p:cNvPr>
          <p:cNvSpPr txBox="1">
            <a:spLocks noChangeArrowheads="1"/>
          </p:cNvSpPr>
          <p:nvPr/>
        </p:nvSpPr>
        <p:spPr bwMode="auto">
          <a:xfrm>
            <a:off x="731838" y="731838"/>
            <a:ext cx="7772400" cy="3344862"/>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defRPr/>
            </a:pPr>
            <a:r>
              <a:rPr lang="en-US" altLang="en-US" sz="4000" b="1" dirty="0">
                <a:solidFill>
                  <a:srgbClr val="003366"/>
                </a:solidFill>
                <a:latin typeface="Arial Narrow" panose="020B0604020202020204" pitchFamily="34" charset="0"/>
              </a:rPr>
              <a:t>1. Plan ahead </a:t>
            </a:r>
            <a:r>
              <a:rPr lang="en-US" altLang="en-US" sz="4000" b="1" dirty="0">
                <a:solidFill>
                  <a:schemeClr val="tx1">
                    <a:lumMod val="65000"/>
                    <a:lumOff val="35000"/>
                  </a:schemeClr>
                </a:solidFill>
                <a:latin typeface="Arial Narrow" panose="020B0604020202020204" pitchFamily="34" charset="0"/>
              </a:rPr>
              <a:t>to avoid stress and disaster—and to save time and money.</a:t>
            </a:r>
            <a:endParaRPr lang="en-US" altLang="en-US" sz="4000" b="1" dirty="0">
              <a:solidFill>
                <a:schemeClr val="tx1">
                  <a:lumMod val="65000"/>
                  <a:lumOff val="35000"/>
                </a:schemeClr>
              </a:solidFill>
            </a:endParaRPr>
          </a:p>
        </p:txBody>
      </p:sp>
      <p:sp>
        <p:nvSpPr>
          <p:cNvPr id="25604" name="Rectangle 4">
            <a:extLst>
              <a:ext uri="{FF2B5EF4-FFF2-40B4-BE49-F238E27FC236}">
                <a16:creationId xmlns:a16="http://schemas.microsoft.com/office/drawing/2014/main" id="{5C0C2C26-B4CB-1141-AD18-0522FE766FA2}"/>
              </a:ext>
            </a:extLst>
          </p:cNvPr>
          <p:cNvSpPr>
            <a:spLocks noChangeArrowheads="1"/>
          </p:cNvSpPr>
          <p:nvPr/>
        </p:nvSpPr>
        <p:spPr bwMode="auto">
          <a:xfrm>
            <a:off x="4114800" y="-685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a:extLst>
              <a:ext uri="{FF2B5EF4-FFF2-40B4-BE49-F238E27FC236}">
                <a16:creationId xmlns:a16="http://schemas.microsoft.com/office/drawing/2014/main" id="{4B9CF93E-C74A-BC4A-B00A-1EEB6518A5EB}"/>
              </a:ext>
            </a:extLst>
          </p:cNvPr>
          <p:cNvSpPr txBox="1">
            <a:spLocks noChangeArrowheads="1"/>
          </p:cNvSpPr>
          <p:nvPr/>
        </p:nvSpPr>
        <p:spPr bwMode="auto">
          <a:xfrm>
            <a:off x="1757363" y="871538"/>
            <a:ext cx="6129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sp>
        <p:nvSpPr>
          <p:cNvPr id="51203" name="Rectangle 2">
            <a:extLst>
              <a:ext uri="{FF2B5EF4-FFF2-40B4-BE49-F238E27FC236}">
                <a16:creationId xmlns:a16="http://schemas.microsoft.com/office/drawing/2014/main" id="{E4AA003B-22CF-D447-80AD-4828800715C7}"/>
              </a:ext>
            </a:extLst>
          </p:cNvPr>
          <p:cNvSpPr txBox="1">
            <a:spLocks noChangeArrowheads="1"/>
          </p:cNvSpPr>
          <p:nvPr/>
        </p:nvSpPr>
        <p:spPr bwMode="auto">
          <a:xfrm>
            <a:off x="731838" y="731838"/>
            <a:ext cx="7772400" cy="4562475"/>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defRPr/>
            </a:pPr>
            <a:r>
              <a:rPr lang="en-US" altLang="en-US" sz="4000" b="1" dirty="0">
                <a:solidFill>
                  <a:srgbClr val="17375E"/>
                </a:solidFill>
                <a:latin typeface="Arial Narrow" panose="020B0604020202020204" pitchFamily="34" charset="0"/>
              </a:rPr>
              <a:t>Plan ahead </a:t>
            </a:r>
            <a:r>
              <a:rPr lang="en-US" altLang="en-US" sz="4000" b="1" dirty="0">
                <a:solidFill>
                  <a:srgbClr val="003366"/>
                </a:solidFill>
                <a:latin typeface="Arial Narrow" panose="020B0604020202020204" pitchFamily="34" charset="0"/>
              </a:rPr>
              <a:t>with these questions:</a:t>
            </a:r>
          </a:p>
          <a:p>
            <a:pPr defTabSz="914400" eaLnBrk="1" hangingPunct="1">
              <a:spcBef>
                <a:spcPct val="0"/>
              </a:spcBef>
              <a:buFontTx/>
              <a:buNone/>
              <a:defRPr/>
            </a:pPr>
            <a:endParaRPr lang="en-US" altLang="en-US" sz="1400" b="1" dirty="0">
              <a:solidFill>
                <a:srgbClr val="17375E"/>
              </a:solidFill>
              <a:latin typeface="Arial Narrow" panose="020B0604020202020204" pitchFamily="34" charset="0"/>
            </a:endParaRP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Do you need a translator (written) or an interpreter (spoken)?</a:t>
            </a: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What precisely will your text be used for?</a:t>
            </a: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Which language(s) are you translating from and into?</a:t>
            </a: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What is your deadline? When will the original text be finalized and ready to translate?</a:t>
            </a: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What format will the text be in?</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A62BB95-D00B-FB44-BE05-FE23BF0640A2}"/>
              </a:ext>
            </a:extLst>
          </p:cNvPr>
          <p:cNvSpPr txBox="1">
            <a:spLocks noChangeArrowheads="1"/>
          </p:cNvSpPr>
          <p:nvPr/>
        </p:nvSpPr>
        <p:spPr bwMode="auto">
          <a:xfrm>
            <a:off x="731838" y="731838"/>
            <a:ext cx="7772400" cy="3344862"/>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defRPr/>
            </a:pPr>
            <a:r>
              <a:rPr lang="en-US" altLang="en-US" sz="4000" b="1" dirty="0">
                <a:solidFill>
                  <a:srgbClr val="003366"/>
                </a:solidFill>
                <a:latin typeface="Arial Narrow" panose="020B0604020202020204" pitchFamily="34" charset="0"/>
              </a:rPr>
              <a:t>2. Hire an experienced professional. </a:t>
            </a:r>
          </a:p>
          <a:p>
            <a:pPr defTabSz="914400" eaLnBrk="1" hangingPunct="1">
              <a:spcBef>
                <a:spcPct val="0"/>
              </a:spcBef>
              <a:buFontTx/>
              <a:buNone/>
              <a:defRPr/>
            </a:pPr>
            <a:r>
              <a:rPr lang="en-US" altLang="en-US" sz="4000" b="1" dirty="0">
                <a:solidFill>
                  <a:schemeClr val="tx1">
                    <a:lumMod val="65000"/>
                    <a:lumOff val="35000"/>
                  </a:schemeClr>
                </a:solidFill>
                <a:latin typeface="Arial Narrow" panose="020B0604020202020204" pitchFamily="34" charset="0"/>
              </a:rPr>
              <a:t>Being bilingual is not enough.</a:t>
            </a:r>
            <a:endParaRPr lang="en-US" altLang="en-US" sz="4000" b="1" dirty="0">
              <a:solidFill>
                <a:schemeClr val="tx1">
                  <a:lumMod val="65000"/>
                  <a:lumOff val="35000"/>
                </a:schemeClr>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A0335C8-3800-D54E-ACB7-251C485010D4}"/>
              </a:ext>
            </a:extLst>
          </p:cNvPr>
          <p:cNvSpPr txBox="1">
            <a:spLocks noChangeArrowheads="1"/>
          </p:cNvSpPr>
          <p:nvPr/>
        </p:nvSpPr>
        <p:spPr bwMode="auto">
          <a:xfrm>
            <a:off x="731838" y="731838"/>
            <a:ext cx="7772400" cy="19050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defRPr/>
            </a:pPr>
            <a:r>
              <a:rPr lang="en-US" altLang="en-US" sz="4000" b="1" dirty="0">
                <a:solidFill>
                  <a:srgbClr val="17375E"/>
                </a:solidFill>
                <a:latin typeface="Arial Narrow" panose="020B0604020202020204" pitchFamily="34" charset="0"/>
              </a:rPr>
              <a:t>What you should be looking for:</a:t>
            </a:r>
          </a:p>
          <a:p>
            <a:pPr defTabSz="914400" eaLnBrk="1" hangingPunct="1">
              <a:spcBef>
                <a:spcPct val="0"/>
              </a:spcBef>
              <a:buFontTx/>
              <a:buNone/>
              <a:defRPr/>
            </a:pPr>
            <a:endParaRPr lang="en-US" altLang="en-US" sz="3000" b="1" dirty="0">
              <a:solidFill>
                <a:srgbClr val="17375E"/>
              </a:solidFill>
              <a:latin typeface="Arial Narrow" panose="020B0604020202020204" pitchFamily="34" charset="0"/>
            </a:endParaRP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Experience (ask for examples of previous work and run these past your foreign partners)</a:t>
            </a: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Periods of residence abroad</a:t>
            </a: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Someone who works into his/her native language</a:t>
            </a:r>
          </a:p>
          <a:p>
            <a:pPr marL="514350" indent="-514350" defTabSz="914400" eaLnBrk="1" hangingPunct="1">
              <a:spcBef>
                <a:spcPct val="0"/>
              </a:spcBef>
              <a:spcAft>
                <a:spcPts val="800"/>
              </a:spcAft>
              <a:buClr>
                <a:srgbClr val="003366"/>
              </a:buClr>
              <a:buFont typeface="+mj-lt"/>
              <a:buAutoNum type="arabicPeriod"/>
              <a:defRPr/>
            </a:pPr>
            <a:r>
              <a:rPr lang="en-GB" altLang="en-US" sz="2800" dirty="0">
                <a:solidFill>
                  <a:schemeClr val="tx1">
                    <a:lumMod val="65000"/>
                    <a:lumOff val="35000"/>
                  </a:schemeClr>
                </a:solidFill>
                <a:latin typeface="Arial Narrow" panose="020B0604020202020204" pitchFamily="34" charset="0"/>
              </a:rPr>
              <a:t>Certification, when applicable, or verified credentials</a:t>
            </a:r>
          </a:p>
          <a:p>
            <a:pPr marL="514350" indent="-514350" defTabSz="914400" eaLnBrk="1" hangingPunct="1">
              <a:spcBef>
                <a:spcPct val="0"/>
              </a:spcBef>
              <a:spcAft>
                <a:spcPts val="800"/>
              </a:spcAft>
              <a:buClr>
                <a:srgbClr val="003366"/>
              </a:buClr>
              <a:buFont typeface="+mj-lt"/>
              <a:buAutoNum type="arabicPeriod"/>
              <a:defRPr/>
            </a:pPr>
            <a:r>
              <a:rPr lang="en-GB" altLang="en-US" sz="2800" dirty="0">
                <a:solidFill>
                  <a:schemeClr val="tx1">
                    <a:lumMod val="65000"/>
                    <a:lumOff val="35000"/>
                  </a:schemeClr>
                </a:solidFill>
                <a:latin typeface="Arial Narrow" panose="020B0604020202020204" pitchFamily="34" charset="0"/>
              </a:rPr>
              <a:t>Specialized training and continuing education</a:t>
            </a:r>
          </a:p>
          <a:p>
            <a:pPr marL="514350" indent="-514350" defTabSz="914400" eaLnBrk="1" hangingPunct="1">
              <a:spcBef>
                <a:spcPct val="0"/>
              </a:spcBef>
              <a:spcAft>
                <a:spcPts val="8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Membership of professional associations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7257376-A7CF-A847-9BCF-4F9762EA11BE}"/>
              </a:ext>
            </a:extLst>
          </p:cNvPr>
          <p:cNvSpPr txBox="1">
            <a:spLocks noChangeArrowheads="1"/>
          </p:cNvSpPr>
          <p:nvPr/>
        </p:nvSpPr>
        <p:spPr bwMode="auto">
          <a:xfrm>
            <a:off x="731838" y="731838"/>
            <a:ext cx="7772400" cy="3344862"/>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defRPr/>
            </a:pPr>
            <a:r>
              <a:rPr lang="en-US" altLang="en-US" sz="4000" b="1" dirty="0">
                <a:solidFill>
                  <a:srgbClr val="003366"/>
                </a:solidFill>
                <a:latin typeface="Arial Narrow" panose="020B0604020202020204" pitchFamily="34" charset="0"/>
              </a:rPr>
              <a:t>3. Spend wisely </a:t>
            </a:r>
            <a:r>
              <a:rPr lang="en-US" altLang="en-US" sz="4000" b="1" dirty="0">
                <a:solidFill>
                  <a:schemeClr val="tx1">
                    <a:lumMod val="65000"/>
                    <a:lumOff val="35000"/>
                  </a:schemeClr>
                </a:solidFill>
                <a:latin typeface="Arial Narrow" panose="020B0604020202020204" pitchFamily="34" charset="0"/>
              </a:rPr>
              <a:t>and be realistic about your budget.</a:t>
            </a:r>
          </a:p>
          <a:p>
            <a:pPr defTabSz="914400" eaLnBrk="1" hangingPunct="1">
              <a:spcBef>
                <a:spcPct val="0"/>
              </a:spcBef>
              <a:buFontTx/>
              <a:buNone/>
              <a:defRPr/>
            </a:pPr>
            <a:endParaRPr lang="en-US" altLang="en-US" b="1" dirty="0">
              <a:solidFill>
                <a:schemeClr val="tx1">
                  <a:lumMod val="65000"/>
                  <a:lumOff val="35000"/>
                </a:schemeClr>
              </a:solidFill>
              <a:latin typeface="Arial Narrow" panose="020B0604020202020204" pitchFamily="34" charset="0"/>
            </a:endParaRPr>
          </a:p>
          <a:p>
            <a:pPr defTabSz="914400" eaLnBrk="1" hangingPunct="1">
              <a:spcBef>
                <a:spcPct val="0"/>
              </a:spcBef>
              <a:buFontTx/>
              <a:buNone/>
              <a:defRPr/>
            </a:pPr>
            <a:r>
              <a:rPr lang="en-US" altLang="en-US" sz="4000" b="1" dirty="0">
                <a:solidFill>
                  <a:schemeClr val="tx1">
                    <a:lumMod val="65000"/>
                    <a:lumOff val="35000"/>
                  </a:schemeClr>
                </a:solidFill>
                <a:latin typeface="Arial Narrow" panose="020B0604020202020204" pitchFamily="34" charset="0"/>
              </a:rPr>
              <a:t>Quality professional translation doesn’</a:t>
            </a:r>
            <a:r>
              <a:rPr lang="en-US" altLang="ja-JP" sz="4000" b="1" dirty="0">
                <a:solidFill>
                  <a:schemeClr val="tx1">
                    <a:lumMod val="65000"/>
                    <a:lumOff val="35000"/>
                  </a:schemeClr>
                </a:solidFill>
                <a:latin typeface="Arial Narrow" panose="020B0604020202020204" pitchFamily="34" charset="0"/>
              </a:rPr>
              <a:t>t come cheap, but you can save money by thinking about your needs.</a:t>
            </a:r>
            <a:endParaRPr lang="en-US" altLang="en-US" sz="4000" b="1" dirty="0">
              <a:solidFill>
                <a:schemeClr val="tx1">
                  <a:lumMod val="65000"/>
                  <a:lumOff val="35000"/>
                </a:schemeClr>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a:extLst>
              <a:ext uri="{FF2B5EF4-FFF2-40B4-BE49-F238E27FC236}">
                <a16:creationId xmlns:a16="http://schemas.microsoft.com/office/drawing/2014/main" id="{38E555BF-BACD-114D-B7E7-A71EE06C5619}"/>
              </a:ext>
            </a:extLst>
          </p:cNvPr>
          <p:cNvSpPr txBox="1">
            <a:spLocks noChangeArrowheads="1"/>
          </p:cNvSpPr>
          <p:nvPr/>
        </p:nvSpPr>
        <p:spPr bwMode="auto">
          <a:xfrm>
            <a:off x="1757363" y="871538"/>
            <a:ext cx="6129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sp>
        <p:nvSpPr>
          <p:cNvPr id="59395" name="Rectangle 2">
            <a:extLst>
              <a:ext uri="{FF2B5EF4-FFF2-40B4-BE49-F238E27FC236}">
                <a16:creationId xmlns:a16="http://schemas.microsoft.com/office/drawing/2014/main" id="{EEB5FF36-64A4-BF4E-8165-C3AE4B881304}"/>
              </a:ext>
            </a:extLst>
          </p:cNvPr>
          <p:cNvSpPr txBox="1">
            <a:spLocks noChangeArrowheads="1"/>
          </p:cNvSpPr>
          <p:nvPr/>
        </p:nvSpPr>
        <p:spPr bwMode="auto">
          <a:xfrm>
            <a:off x="731838" y="731838"/>
            <a:ext cx="7772400" cy="1912937"/>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defRPr/>
            </a:pPr>
            <a:r>
              <a:rPr lang="en-US" altLang="en-US" sz="3800" b="1" dirty="0">
                <a:solidFill>
                  <a:srgbClr val="17375E"/>
                </a:solidFill>
                <a:latin typeface="Arial Narrow" panose="020B0604020202020204" pitchFamily="34" charset="0"/>
              </a:rPr>
              <a:t>Things to think about</a:t>
            </a:r>
            <a:r>
              <a:rPr lang="en-US" altLang="ja-JP" sz="3800" b="1" dirty="0">
                <a:solidFill>
                  <a:srgbClr val="17375E"/>
                </a:solidFill>
                <a:latin typeface="Arial Narrow" panose="020B0604020202020204" pitchFamily="34" charset="0"/>
              </a:rPr>
              <a:t>:</a:t>
            </a:r>
          </a:p>
          <a:p>
            <a:pPr defTabSz="914400" eaLnBrk="1" hangingPunct="1">
              <a:spcBef>
                <a:spcPct val="0"/>
              </a:spcBef>
              <a:buFontTx/>
              <a:buNone/>
              <a:defRPr/>
            </a:pPr>
            <a:endParaRPr lang="en-US" altLang="en-US" sz="3800" b="1" dirty="0">
              <a:solidFill>
                <a:srgbClr val="17375E"/>
              </a:solidFill>
              <a:latin typeface="Arial Narrow" panose="020B0604020202020204" pitchFamily="34" charset="0"/>
            </a:endParaRPr>
          </a:p>
          <a:p>
            <a:pPr marL="514350" indent="-514350" defTabSz="914400" eaLnBrk="1" hangingPunct="1">
              <a:spcBef>
                <a:spcPct val="0"/>
              </a:spcBef>
              <a:spcAft>
                <a:spcPts val="12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Does it all need to be translated?</a:t>
            </a:r>
          </a:p>
          <a:p>
            <a:pPr marL="514350" indent="-514350" defTabSz="914400" eaLnBrk="1" hangingPunct="1">
              <a:spcBef>
                <a:spcPct val="0"/>
              </a:spcBef>
              <a:spcAft>
                <a:spcPts val="12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What is a reasonable budget? </a:t>
            </a:r>
          </a:p>
          <a:p>
            <a:pPr marL="514350" indent="-514350" defTabSz="914400" eaLnBrk="1" hangingPunct="1">
              <a:spcBef>
                <a:spcPct val="0"/>
              </a:spcBef>
              <a:spcAft>
                <a:spcPts val="12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Rush fees.</a:t>
            </a:r>
          </a:p>
          <a:p>
            <a:pPr marL="514350" indent="-514350" defTabSz="914400" eaLnBrk="1" hangingPunct="1">
              <a:spcBef>
                <a:spcPct val="0"/>
              </a:spcBef>
              <a:spcAft>
                <a:spcPts val="12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Expect higher costs for published materials, highly specialized subject areas and languages of limited diffusion.</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EFD07EE-D063-1941-B1EE-314C5D6727AE}"/>
              </a:ext>
            </a:extLst>
          </p:cNvPr>
          <p:cNvSpPr txBox="1">
            <a:spLocks noChangeArrowheads="1"/>
          </p:cNvSpPr>
          <p:nvPr/>
        </p:nvSpPr>
        <p:spPr bwMode="auto">
          <a:xfrm>
            <a:off x="731838" y="731838"/>
            <a:ext cx="7772400" cy="4230687"/>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defRPr/>
            </a:pPr>
            <a:r>
              <a:rPr lang="en-US" altLang="en-US" sz="4000" b="1" dirty="0">
                <a:solidFill>
                  <a:srgbClr val="17375E"/>
                </a:solidFill>
                <a:latin typeface="Arial Narrow" panose="020B0604020202020204" pitchFamily="34" charset="0"/>
              </a:rPr>
              <a:t>Listen to your translator.</a:t>
            </a:r>
          </a:p>
          <a:p>
            <a:pPr defTabSz="914400" eaLnBrk="1" hangingPunct="1">
              <a:spcBef>
                <a:spcPct val="0"/>
              </a:spcBef>
              <a:buFontTx/>
              <a:buNone/>
              <a:defRPr/>
            </a:pPr>
            <a:endParaRPr lang="en-US" altLang="en-US" sz="2000" b="1" dirty="0">
              <a:solidFill>
                <a:srgbClr val="17375E"/>
              </a:solidFill>
              <a:latin typeface="Arial Narrow" panose="020B0604020202020204" pitchFamily="34" charset="0"/>
            </a:endParaRPr>
          </a:p>
          <a:p>
            <a:pPr marL="514350" indent="-514350" defTabSz="914400" eaLnBrk="1" hangingPunct="1">
              <a:spcBef>
                <a:spcPct val="0"/>
              </a:spcBef>
              <a:spcAft>
                <a:spcPts val="6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Expect questions and be ready to answer them. A good translator asks questions to understand your needs and your text.</a:t>
            </a:r>
          </a:p>
          <a:p>
            <a:pPr marL="514350" indent="-514350" defTabSz="914400" eaLnBrk="1" hangingPunct="1">
              <a:spcBef>
                <a:spcPct val="0"/>
              </a:spcBef>
              <a:spcAft>
                <a:spcPts val="6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If the text will be reformatted in any way, have your translator take a final look before printing. </a:t>
            </a:r>
          </a:p>
          <a:p>
            <a:pPr marL="514350" indent="-514350" defTabSz="914400" eaLnBrk="1" hangingPunct="1">
              <a:spcBef>
                <a:spcPct val="0"/>
              </a:spcBef>
              <a:spcAft>
                <a:spcPts val="600"/>
              </a:spcAft>
              <a:buClr>
                <a:srgbClr val="003366"/>
              </a:buClr>
              <a:buFont typeface="+mj-lt"/>
              <a:buAutoNum type="arabicPeriod"/>
              <a:defRPr/>
            </a:pPr>
            <a:r>
              <a:rPr lang="en-US" altLang="en-US" sz="2800" dirty="0">
                <a:solidFill>
                  <a:schemeClr val="tx1">
                    <a:lumMod val="65000"/>
                    <a:lumOff val="35000"/>
                  </a:schemeClr>
                </a:solidFill>
                <a:latin typeface="Arial Narrow" panose="020B0604020202020204" pitchFamily="34" charset="0"/>
              </a:rPr>
              <a:t>If your translation is going into a language you cannot read, have other professionals review the translation.</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4">
            <a:extLst>
              <a:ext uri="{FF2B5EF4-FFF2-40B4-BE49-F238E27FC236}">
                <a16:creationId xmlns:a16="http://schemas.microsoft.com/office/drawing/2014/main" id="{BA43EC4B-032B-A847-A527-9E423C2D50C9}"/>
              </a:ext>
            </a:extLst>
          </p:cNvPr>
          <p:cNvSpPr txBox="1">
            <a:spLocks noChangeArrowheads="1"/>
          </p:cNvSpPr>
          <p:nvPr/>
        </p:nvSpPr>
        <p:spPr bwMode="auto">
          <a:xfrm>
            <a:off x="1757363" y="871538"/>
            <a:ext cx="6129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sp>
        <p:nvSpPr>
          <p:cNvPr id="39939" name="Rectangle 2">
            <a:extLst>
              <a:ext uri="{FF2B5EF4-FFF2-40B4-BE49-F238E27FC236}">
                <a16:creationId xmlns:a16="http://schemas.microsoft.com/office/drawing/2014/main" id="{BD97D076-145E-D64A-983F-49F65FEC217F}"/>
              </a:ext>
            </a:extLst>
          </p:cNvPr>
          <p:cNvSpPr txBox="1">
            <a:spLocks noChangeArrowheads="1"/>
          </p:cNvSpPr>
          <p:nvPr/>
        </p:nvSpPr>
        <p:spPr bwMode="auto">
          <a:xfrm>
            <a:off x="731838" y="731838"/>
            <a:ext cx="7772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en-US" altLang="en-US" sz="3800">
                <a:solidFill>
                  <a:srgbClr val="595959"/>
                </a:solidFill>
                <a:latin typeface="Arial Narrow" panose="020B0604020202020204" pitchFamily="34" charset="0"/>
              </a:rPr>
              <a:t>With a </a:t>
            </a:r>
            <a:r>
              <a:rPr lang="en-US" altLang="en-US" sz="3800" b="1">
                <a:solidFill>
                  <a:srgbClr val="003366"/>
                </a:solidFill>
                <a:latin typeface="Arial Narrow" panose="020B0604020202020204" pitchFamily="34" charset="0"/>
              </a:rPr>
              <a:t>professional translator</a:t>
            </a:r>
            <a:r>
              <a:rPr lang="en-US" altLang="en-US" sz="3800">
                <a:solidFill>
                  <a:srgbClr val="595959"/>
                </a:solidFill>
                <a:latin typeface="Arial Narrow" panose="020B0604020202020204" pitchFamily="34" charset="0"/>
              </a:rPr>
              <a:t>, you are </a:t>
            </a:r>
            <a:br>
              <a:rPr lang="en-US" altLang="en-US" sz="3800">
                <a:solidFill>
                  <a:srgbClr val="595959"/>
                </a:solidFill>
                <a:latin typeface="Arial Narrow" panose="020B0604020202020204" pitchFamily="34" charset="0"/>
              </a:rPr>
            </a:br>
            <a:r>
              <a:rPr lang="en-US" altLang="en-US" sz="3800">
                <a:solidFill>
                  <a:srgbClr val="595959"/>
                </a:solidFill>
                <a:latin typeface="Arial Narrow" panose="020B0604020202020204" pitchFamily="34" charset="0"/>
              </a:rPr>
              <a:t>not just buying words. You are </a:t>
            </a:r>
            <a:r>
              <a:rPr lang="en-US" altLang="en-US" sz="3800" b="1">
                <a:solidFill>
                  <a:srgbClr val="003366"/>
                </a:solidFill>
                <a:latin typeface="Arial Narrow" panose="020B0604020202020204" pitchFamily="34" charset="0"/>
              </a:rPr>
              <a:t>harnessing expertise</a:t>
            </a:r>
            <a:r>
              <a:rPr lang="en-US" altLang="en-US" sz="3800">
                <a:solidFill>
                  <a:srgbClr val="595959"/>
                </a:solidFill>
                <a:latin typeface="Arial Narrow" panose="020B0604020202020204" pitchFamily="34" charset="0"/>
              </a:rPr>
              <a:t>—the </a:t>
            </a:r>
            <a:r>
              <a:rPr lang="en-US" altLang="ja-JP" sz="3800">
                <a:solidFill>
                  <a:srgbClr val="595959"/>
                </a:solidFill>
                <a:latin typeface="Arial Narrow" panose="020B0604020202020204" pitchFamily="34" charset="0"/>
              </a:rPr>
              <a:t>power of language—to </a:t>
            </a:r>
            <a:br>
              <a:rPr lang="en-US" altLang="ja-JP" sz="3800">
                <a:solidFill>
                  <a:srgbClr val="7F7F7F"/>
                </a:solidFill>
                <a:latin typeface="Arial Narrow" panose="020B0604020202020204" pitchFamily="34" charset="0"/>
              </a:rPr>
            </a:br>
            <a:r>
              <a:rPr lang="en-US" altLang="ja-JP" sz="3800" b="1">
                <a:solidFill>
                  <a:srgbClr val="17375E"/>
                </a:solidFill>
                <a:latin typeface="Arial Narrow" panose="020B0604020202020204" pitchFamily="34" charset="0"/>
              </a:rPr>
              <a:t>get your text right</a:t>
            </a:r>
            <a:r>
              <a:rPr lang="en-US" altLang="ja-JP" sz="3800">
                <a:solidFill>
                  <a:srgbClr val="7F7F7F"/>
                </a:solidFill>
                <a:latin typeface="Arial Narrow" panose="020B0604020202020204" pitchFamily="34" charset="0"/>
              </a:rPr>
              <a:t>. </a:t>
            </a:r>
            <a:r>
              <a:rPr lang="en-US" altLang="ja-JP" sz="3800">
                <a:solidFill>
                  <a:srgbClr val="595959"/>
                </a:solidFill>
                <a:latin typeface="Arial Narrow" panose="020B0604020202020204" pitchFamily="34" charset="0"/>
              </a:rPr>
              <a:t>Hiring a professional allows you to focus on your business.</a:t>
            </a:r>
            <a:endParaRPr lang="en-US" altLang="en-US" sz="4400">
              <a:solidFill>
                <a:srgbClr val="7F7F7F"/>
              </a:solidFill>
              <a:latin typeface="Futura Condensed Medium" panose="020B0602020204020303" pitchFamily="34" charset="-79"/>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185C652-D431-D343-8A61-2214BB0C3B4F}"/>
              </a:ext>
            </a:extLst>
          </p:cNvPr>
          <p:cNvSpPr>
            <a:spLocks noGrp="1"/>
          </p:cNvSpPr>
          <p:nvPr>
            <p:ph type="body" idx="1"/>
          </p:nvPr>
        </p:nvSpPr>
        <p:spPr>
          <a:xfrm>
            <a:off x="685800" y="1905000"/>
            <a:ext cx="7772400" cy="4114800"/>
          </a:xfrm>
        </p:spPr>
        <p:txBody>
          <a:bodyPr/>
          <a:lstStyle/>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p:txBody>
      </p:sp>
      <p:sp>
        <p:nvSpPr>
          <p:cNvPr id="7171" name="Rectangle 4">
            <a:extLst>
              <a:ext uri="{FF2B5EF4-FFF2-40B4-BE49-F238E27FC236}">
                <a16:creationId xmlns:a16="http://schemas.microsoft.com/office/drawing/2014/main" id="{6F25B323-4D9B-0E4A-8DA1-FBFCCBA3220A}"/>
              </a:ext>
            </a:extLst>
          </p:cNvPr>
          <p:cNvSpPr>
            <a:spLocks noChangeArrowheads="1"/>
          </p:cNvSpPr>
          <p:nvPr/>
        </p:nvSpPr>
        <p:spPr bwMode="auto">
          <a:xfrm>
            <a:off x="4114800" y="-685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sp>
        <p:nvSpPr>
          <p:cNvPr id="7172" name="Rectangle 5">
            <a:extLst>
              <a:ext uri="{FF2B5EF4-FFF2-40B4-BE49-F238E27FC236}">
                <a16:creationId xmlns:a16="http://schemas.microsoft.com/office/drawing/2014/main" id="{30FC07CC-D141-374F-94B0-9AC01603F6D6}"/>
              </a:ext>
            </a:extLst>
          </p:cNvPr>
          <p:cNvSpPr>
            <a:spLocks noGrp="1"/>
          </p:cNvSpPr>
          <p:nvPr>
            <p:ph type="title"/>
          </p:nvPr>
        </p:nvSpPr>
        <p:spPr/>
        <p:txBody>
          <a:bodyPr/>
          <a:lstStyle/>
          <a:p>
            <a:pPr eaLnBrk="1" hangingPunct="1"/>
            <a:endParaRPr lang="fr-FR" altLang="en-US">
              <a:ea typeface="ＭＳ Ｐゴシック" panose="020B0600070205080204" pitchFamily="34" charset="-128"/>
            </a:endParaRPr>
          </a:p>
        </p:txBody>
      </p:sp>
      <p:pic>
        <p:nvPicPr>
          <p:cNvPr id="7173" name="Picture 6" descr="Image 5">
            <a:extLst>
              <a:ext uri="{FF2B5EF4-FFF2-40B4-BE49-F238E27FC236}">
                <a16:creationId xmlns:a16="http://schemas.microsoft.com/office/drawing/2014/main" id="{4B91807D-D9A6-EC49-A07A-40BE5C0A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54BCD5AF-06F0-B741-9ED9-C48F12EBE2B8}"/>
              </a:ext>
            </a:extLst>
          </p:cNvPr>
          <p:cNvSpPr txBox="1">
            <a:spLocks noChangeArrowheads="1"/>
          </p:cNvSpPr>
          <p:nvPr/>
        </p:nvSpPr>
        <p:spPr bwMode="auto">
          <a:xfrm>
            <a:off x="731838" y="731838"/>
            <a:ext cx="7772400" cy="3785652"/>
          </a:xfrm>
          <a:prstGeom prst="rect">
            <a:avLst/>
          </a:prstGeom>
          <a:noFill/>
          <a:ln w="9525">
            <a:noFill/>
            <a:miter lim="800000"/>
            <a:headEnd/>
            <a:tailEnd/>
          </a:ln>
        </p:spPr>
        <p:txBody>
          <a:bodyPr>
            <a:spAutoFit/>
          </a:bodyPr>
          <a:lstStyle/>
          <a:p>
            <a:pPr eaLnBrk="1" hangingPunct="1">
              <a:defRPr/>
            </a:pPr>
            <a:r>
              <a:rPr lang="en-US" altLang="en-US" sz="4000" b="1" dirty="0">
                <a:solidFill>
                  <a:srgbClr val="003366"/>
                </a:solidFill>
                <a:latin typeface="Arial Narrow" panose="020B0604020202020204" pitchFamily="34" charset="0"/>
              </a:rPr>
              <a:t>Q</a:t>
            </a:r>
            <a:r>
              <a:rPr lang="en-US" altLang="en-US" sz="4000" b="1" dirty="0">
                <a:solidFill>
                  <a:srgbClr val="595959"/>
                </a:solidFill>
                <a:latin typeface="Arial Narrow" panose="020B0604020202020204" pitchFamily="34" charset="0"/>
              </a:rPr>
              <a:t>		</a:t>
            </a:r>
            <a:r>
              <a:rPr lang="en-US" altLang="en-US" sz="4000" b="1" dirty="0">
                <a:solidFill>
                  <a:srgbClr val="003366"/>
                </a:solidFill>
                <a:latin typeface="Arial Narrow" panose="020B0604020202020204" pitchFamily="34" charset="0"/>
              </a:rPr>
              <a:t>Why translate? </a:t>
            </a:r>
          </a:p>
          <a:p>
            <a:pPr eaLnBrk="1" hangingPunct="1">
              <a:defRPr/>
            </a:pPr>
            <a:br>
              <a:rPr lang="en-US" altLang="en-US" sz="4000" b="1" dirty="0">
                <a:solidFill>
                  <a:srgbClr val="7F7F7F"/>
                </a:solidFill>
                <a:latin typeface="Arial Narrow" panose="020B0604020202020204" pitchFamily="34" charset="0"/>
              </a:rPr>
            </a:br>
            <a:r>
              <a:rPr lang="en-US" altLang="en-US" sz="4000" b="1" dirty="0">
                <a:solidFill>
                  <a:srgbClr val="003366"/>
                </a:solidFill>
                <a:latin typeface="Arial Narrow" panose="020B0604020202020204" pitchFamily="34" charset="0"/>
              </a:rPr>
              <a:t>A</a:t>
            </a:r>
            <a:r>
              <a:rPr lang="en-US" altLang="en-US" sz="4000" b="1" dirty="0">
                <a:solidFill>
                  <a:srgbClr val="595959"/>
                </a:solidFill>
                <a:latin typeface="Arial Narrow" panose="020B0604020202020204" pitchFamily="34" charset="0"/>
              </a:rPr>
              <a:t>		Because reaching out to people </a:t>
            </a:r>
          </a:p>
          <a:p>
            <a:pPr lvl="2" eaLnBrk="1" hangingPunct="1">
              <a:defRPr/>
            </a:pPr>
            <a:r>
              <a:rPr lang="en-US" altLang="en-US" sz="4000" b="1" dirty="0">
                <a:solidFill>
                  <a:srgbClr val="595959"/>
                </a:solidFill>
                <a:latin typeface="Arial Narrow" panose="020B0604020202020204" pitchFamily="34" charset="0"/>
              </a:rPr>
              <a:t>in their </a:t>
            </a:r>
            <a:r>
              <a:rPr lang="en-US" altLang="en-US" sz="4000" b="1" i="1" dirty="0">
                <a:solidFill>
                  <a:srgbClr val="595959"/>
                </a:solidFill>
                <a:latin typeface="Arial Narrow" panose="020B0604020202020204" pitchFamily="34" charset="0"/>
              </a:rPr>
              <a:t>own</a:t>
            </a:r>
            <a:r>
              <a:rPr lang="en-US" altLang="en-US" sz="4000" b="1" dirty="0">
                <a:solidFill>
                  <a:srgbClr val="595959"/>
                </a:solidFill>
                <a:latin typeface="Arial Narrow" panose="020B0604020202020204" pitchFamily="34" charset="0"/>
              </a:rPr>
              <a:t> language draws them in and makes it easier to work with (and sell to) them.</a:t>
            </a:r>
            <a:endParaRPr lang="en-US" sz="4000" dirty="0">
              <a:solidFill>
                <a:schemeClr val="tx1">
                  <a:lumMod val="65000"/>
                  <a:lumOff val="35000"/>
                </a:schemeClr>
              </a:solidFill>
              <a:latin typeface="Arial Narrow"/>
              <a:ea typeface="ＭＳ Ｐゴシック" pitchFamily="-111" charset="-128"/>
              <a:cs typeface="ＭＳ Ｐゴシック" pitchFamily="-111" charset="-128"/>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ABA1FFD-E31B-7B43-A726-2083BC22A539}"/>
              </a:ext>
            </a:extLst>
          </p:cNvPr>
          <p:cNvSpPr>
            <a:spLocks noGrp="1"/>
          </p:cNvSpPr>
          <p:nvPr>
            <p:ph type="title"/>
          </p:nvPr>
        </p:nvSpPr>
        <p:spPr>
          <a:xfrm>
            <a:off x="533400" y="685800"/>
            <a:ext cx="7924800" cy="3810000"/>
          </a:xfrm>
        </p:spPr>
        <p:txBody>
          <a:bodyPr/>
          <a:lstStyle/>
          <a:p>
            <a:pPr eaLnBrk="1" hangingPunct="1"/>
            <a:r>
              <a:rPr lang="en-US" altLang="en-US">
                <a:ea typeface="ＭＳ Ｐゴシック" panose="020B0600070205080204" pitchFamily="34" charset="-128"/>
              </a:rPr>
              <a:t>                      </a:t>
            </a:r>
          </a:p>
        </p:txBody>
      </p:sp>
      <p:sp>
        <p:nvSpPr>
          <p:cNvPr id="11267" name="Rectangle 3">
            <a:extLst>
              <a:ext uri="{FF2B5EF4-FFF2-40B4-BE49-F238E27FC236}">
                <a16:creationId xmlns:a16="http://schemas.microsoft.com/office/drawing/2014/main" id="{55147BA1-9B47-2A4B-842A-760A50278056}"/>
              </a:ext>
            </a:extLst>
          </p:cNvPr>
          <p:cNvSpPr>
            <a:spLocks noGrp="1"/>
          </p:cNvSpPr>
          <p:nvPr>
            <p:ph type="body" idx="1"/>
          </p:nvPr>
        </p:nvSpPr>
        <p:spPr>
          <a:xfrm>
            <a:off x="609600" y="1905000"/>
            <a:ext cx="7772400" cy="4114800"/>
          </a:xfrm>
        </p:spPr>
        <p:txBody>
          <a:bodyPr/>
          <a:lstStyle/>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a:p>
            <a:pPr algn="ctr" eaLnBrk="1" hangingPunct="1">
              <a:buFontTx/>
              <a:buNone/>
            </a:pPr>
            <a:endParaRPr lang="en-US" altLang="en-US">
              <a:ea typeface="ＭＳ Ｐゴシック" panose="020B0600070205080204" pitchFamily="34" charset="-128"/>
            </a:endParaRPr>
          </a:p>
        </p:txBody>
      </p:sp>
      <p:sp>
        <p:nvSpPr>
          <p:cNvPr id="11268" name="Rectangle 6">
            <a:extLst>
              <a:ext uri="{FF2B5EF4-FFF2-40B4-BE49-F238E27FC236}">
                <a16:creationId xmlns:a16="http://schemas.microsoft.com/office/drawing/2014/main" id="{2F36E1A4-46B0-8449-BF36-302F3C7E24BF}"/>
              </a:ext>
            </a:extLst>
          </p:cNvPr>
          <p:cNvSpPr>
            <a:spLocks noChangeArrowheads="1"/>
          </p:cNvSpPr>
          <p:nvPr/>
        </p:nvSpPr>
        <p:spPr bwMode="auto">
          <a:xfrm>
            <a:off x="9207500" y="58023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pic>
        <p:nvPicPr>
          <p:cNvPr id="11269" name="Picture 7" descr="06_Grece (19)">
            <a:extLst>
              <a:ext uri="{FF2B5EF4-FFF2-40B4-BE49-F238E27FC236}">
                <a16:creationId xmlns:a16="http://schemas.microsoft.com/office/drawing/2014/main" id="{B26D9F4B-7AF3-C141-AB4E-6243A6EBF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8">
            <a:extLst>
              <a:ext uri="{FF2B5EF4-FFF2-40B4-BE49-F238E27FC236}">
                <a16:creationId xmlns:a16="http://schemas.microsoft.com/office/drawing/2014/main" id="{84F669B4-C312-994D-8150-7095BF48749F}"/>
              </a:ext>
            </a:extLst>
          </p:cNvPr>
          <p:cNvSpPr>
            <a:spLocks noChangeArrowheads="1"/>
          </p:cNvSpPr>
          <p:nvPr/>
        </p:nvSpPr>
        <p:spPr bwMode="auto">
          <a:xfrm>
            <a:off x="8807450" y="-45085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8864FD-8880-084E-8B1D-30F5058643D8}"/>
              </a:ext>
            </a:extLst>
          </p:cNvPr>
          <p:cNvSpPr txBox="1">
            <a:spLocks noChangeArrowheads="1"/>
          </p:cNvSpPr>
          <p:nvPr/>
        </p:nvSpPr>
        <p:spPr bwMode="auto">
          <a:xfrm>
            <a:off x="731838" y="731838"/>
            <a:ext cx="777240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r>
              <a:rPr lang="en-US" altLang="en-US" sz="4000" b="1">
                <a:solidFill>
                  <a:srgbClr val="003366"/>
                </a:solidFill>
                <a:latin typeface="Arial Narrow" panose="020B0604020202020204" pitchFamily="34" charset="0"/>
              </a:rPr>
              <a:t>Q</a:t>
            </a:r>
            <a:r>
              <a:rPr lang="en-US" altLang="en-US" sz="4000" b="1">
                <a:solidFill>
                  <a:srgbClr val="595959"/>
                </a:solidFill>
                <a:latin typeface="Arial Narrow" panose="020B0604020202020204" pitchFamily="34" charset="0"/>
              </a:rPr>
              <a:t>	Why use a </a:t>
            </a:r>
            <a:r>
              <a:rPr lang="en-US" altLang="en-US" sz="4000" b="1">
                <a:solidFill>
                  <a:srgbClr val="003366"/>
                </a:solidFill>
                <a:latin typeface="Arial Narrow" panose="020B0604020202020204" pitchFamily="34" charset="0"/>
              </a:rPr>
              <a:t>professional</a:t>
            </a:r>
          </a:p>
          <a:p>
            <a:pPr defTabSz="914400" eaLnBrk="1" hangingPunct="1">
              <a:spcBef>
                <a:spcPct val="0"/>
              </a:spcBef>
              <a:buFontTx/>
              <a:buNone/>
            </a:pPr>
            <a:r>
              <a:rPr lang="en-US" altLang="en-US" sz="4000" b="1">
                <a:solidFill>
                  <a:srgbClr val="17375E"/>
                </a:solidFill>
                <a:latin typeface="Arial Narrow" panose="020B0604020202020204" pitchFamily="34" charset="0"/>
              </a:rPr>
              <a:t>	</a:t>
            </a:r>
            <a:r>
              <a:rPr lang="en-US" altLang="en-US" sz="4000" b="1">
                <a:solidFill>
                  <a:srgbClr val="595959"/>
                </a:solidFill>
                <a:latin typeface="Arial Narrow" panose="020B0604020202020204" pitchFamily="34" charset="0"/>
              </a:rPr>
              <a:t>translator?</a:t>
            </a:r>
          </a:p>
          <a:p>
            <a:pPr defTabSz="914400" eaLnBrk="1" hangingPunct="1">
              <a:spcBef>
                <a:spcPct val="0"/>
              </a:spcBef>
              <a:buFontTx/>
              <a:buNone/>
            </a:pPr>
            <a:r>
              <a:rPr lang="en-US" altLang="en-US" sz="4000" b="1">
                <a:solidFill>
                  <a:srgbClr val="595959"/>
                </a:solidFill>
                <a:latin typeface="Arial Narrow" panose="020B0604020202020204" pitchFamily="34" charset="0"/>
              </a:rPr>
              <a:t> </a:t>
            </a:r>
            <a:br>
              <a:rPr lang="en-US" altLang="en-US" sz="4000" b="1">
                <a:solidFill>
                  <a:srgbClr val="7F7F7F"/>
                </a:solidFill>
                <a:latin typeface="Arial Narrow" panose="020B0604020202020204" pitchFamily="34" charset="0"/>
              </a:rPr>
            </a:br>
            <a:r>
              <a:rPr lang="en-US" altLang="en-US" sz="4000" b="1">
                <a:solidFill>
                  <a:srgbClr val="003366"/>
                </a:solidFill>
                <a:latin typeface="Arial Narrow" panose="020B0604020202020204" pitchFamily="34" charset="0"/>
              </a:rPr>
              <a:t>A</a:t>
            </a:r>
            <a:r>
              <a:rPr lang="en-US" altLang="en-US" sz="4000" b="1">
                <a:solidFill>
                  <a:srgbClr val="595959"/>
                </a:solidFill>
                <a:latin typeface="Arial Narrow" panose="020B0604020202020204" pitchFamily="34" charset="0"/>
              </a:rPr>
              <a:t>	Because translation errors can</a:t>
            </a:r>
          </a:p>
          <a:p>
            <a:pPr defTabSz="914400" eaLnBrk="1" hangingPunct="1">
              <a:spcBef>
                <a:spcPct val="0"/>
              </a:spcBef>
              <a:buFontTx/>
              <a:buNone/>
            </a:pPr>
            <a:r>
              <a:rPr lang="en-US" altLang="en-US" sz="4000" b="1">
                <a:solidFill>
                  <a:srgbClr val="595959"/>
                </a:solidFill>
                <a:latin typeface="Arial Narrow" panose="020B0604020202020204" pitchFamily="34" charset="0"/>
              </a:rPr>
              <a:t>	be costly, even disastrous. You</a:t>
            </a:r>
          </a:p>
          <a:p>
            <a:pPr defTabSz="914400" eaLnBrk="1" hangingPunct="1">
              <a:spcBef>
                <a:spcPct val="0"/>
              </a:spcBef>
              <a:buFontTx/>
              <a:buNone/>
            </a:pPr>
            <a:r>
              <a:rPr lang="en-US" altLang="en-US" sz="4000" b="1">
                <a:solidFill>
                  <a:srgbClr val="595959"/>
                </a:solidFill>
                <a:latin typeface="Arial Narrow" panose="020B0604020202020204" pitchFamily="34" charset="0"/>
              </a:rPr>
              <a:t>	can</a:t>
            </a:r>
            <a:r>
              <a:rPr lang="en-US" altLang="ja-JP" sz="4000" b="1">
                <a:solidFill>
                  <a:srgbClr val="595959"/>
                </a:solidFill>
                <a:latin typeface="Arial Narrow" panose="020B0604020202020204" pitchFamily="34" charset="0"/>
              </a:rPr>
              <a:t>’t risk getting it wrong.</a:t>
            </a:r>
            <a:r>
              <a:rPr lang="en-US" altLang="en-US" sz="4000">
                <a:solidFill>
                  <a:srgbClr val="17375E"/>
                </a:solidFill>
                <a:latin typeface="Futura Condensed Medium" panose="020B0602020204020303" pitchFamily="34" charset="-79"/>
              </a:rPr>
              <a:t>      </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ail">
            <a:extLst>
              <a:ext uri="{FF2B5EF4-FFF2-40B4-BE49-F238E27FC236}">
                <a16:creationId xmlns:a16="http://schemas.microsoft.com/office/drawing/2014/main" id="{66914777-B95C-AF4B-A974-C3771F553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563" y="14288"/>
            <a:ext cx="5230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Welsh sign">
            <a:extLst>
              <a:ext uri="{FF2B5EF4-FFF2-40B4-BE49-F238E27FC236}">
                <a16:creationId xmlns:a16="http://schemas.microsoft.com/office/drawing/2014/main" id="{D7291237-7E75-7B4C-AD9B-20A83266D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84163"/>
            <a:ext cx="10331450" cy="74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ChineseServerError">
            <a:extLst>
              <a:ext uri="{FF2B5EF4-FFF2-40B4-BE49-F238E27FC236}">
                <a16:creationId xmlns:a16="http://schemas.microsoft.com/office/drawing/2014/main" id="{DA7FED56-FD0F-3B40-A7E8-46AA2D346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0"/>
            <a:ext cx="9405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a:extLst>
              <a:ext uri="{FF2B5EF4-FFF2-40B4-BE49-F238E27FC236}">
                <a16:creationId xmlns:a16="http://schemas.microsoft.com/office/drawing/2014/main" id="{B5C3A14D-17E1-894F-A388-7AFBAA97B9C2}"/>
              </a:ext>
            </a:extLst>
          </p:cNvPr>
          <p:cNvSpPr txBox="1">
            <a:spLocks noChangeArrowheads="1"/>
          </p:cNvSpPr>
          <p:nvPr/>
        </p:nvSpPr>
        <p:spPr bwMode="auto">
          <a:xfrm>
            <a:off x="1757363" y="871538"/>
            <a:ext cx="6129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en-US" sz="1800"/>
          </a:p>
        </p:txBody>
      </p:sp>
      <p:sp>
        <p:nvSpPr>
          <p:cNvPr id="43014" name="Rectangle 2">
            <a:extLst>
              <a:ext uri="{FF2B5EF4-FFF2-40B4-BE49-F238E27FC236}">
                <a16:creationId xmlns:a16="http://schemas.microsoft.com/office/drawing/2014/main" id="{228D1ADE-E2A0-3042-9AFD-42128B968B40}"/>
              </a:ext>
            </a:extLst>
          </p:cNvPr>
          <p:cNvSpPr txBox="1">
            <a:spLocks noChangeArrowheads="1"/>
          </p:cNvSpPr>
          <p:nvPr/>
        </p:nvSpPr>
        <p:spPr bwMode="auto">
          <a:xfrm>
            <a:off x="731838" y="731838"/>
            <a:ext cx="7772400" cy="3810000"/>
          </a:xfrm>
          <a:prstGeom prst="rect">
            <a:avLst/>
          </a:prstGeom>
          <a:noFill/>
          <a:ln w="9525">
            <a:noFill/>
            <a:miter lim="800000"/>
            <a:headEnd/>
            <a:tailEnd/>
          </a:ln>
        </p:spPr>
        <p:txBody>
          <a:bodyPr/>
          <a:lstStyle/>
          <a:p>
            <a:pPr defTabSz="914400" eaLnBrk="1" hangingPunct="1">
              <a:defRPr/>
            </a:pPr>
            <a:r>
              <a:rPr lang="en-US" sz="4000" b="1" dirty="0">
                <a:solidFill>
                  <a:schemeClr val="tx1">
                    <a:lumMod val="65000"/>
                    <a:lumOff val="35000"/>
                  </a:schemeClr>
                </a:solidFill>
                <a:latin typeface="Arial Narrow" pitchFamily="-111" charset="0"/>
                <a:ea typeface="ＭＳ Ｐゴシック" pitchFamily="-111" charset="-128"/>
                <a:cs typeface="ＭＳ Ｐゴシック" pitchFamily="-111" charset="-128"/>
              </a:rPr>
              <a:t>If you are buying a text translated </a:t>
            </a:r>
          </a:p>
          <a:p>
            <a:pPr defTabSz="914400" eaLnBrk="1" hangingPunct="1">
              <a:defRPr/>
            </a:pPr>
            <a:r>
              <a:rPr lang="en-US" sz="4000" b="1" i="1" dirty="0">
                <a:solidFill>
                  <a:srgbClr val="17375E"/>
                </a:solidFill>
                <a:latin typeface="Arial Narrow" pitchFamily="-111" charset="0"/>
                <a:ea typeface="ＭＳ Ｐゴシック" pitchFamily="-111" charset="-128"/>
                <a:cs typeface="ＭＳ Ｐゴシック" pitchFamily="-111" charset="-128"/>
              </a:rPr>
              <a:t>into</a:t>
            </a:r>
            <a:r>
              <a:rPr lang="en-US" sz="4000" b="1" dirty="0">
                <a:solidFill>
                  <a:srgbClr val="7F7F7F"/>
                </a:solidFill>
                <a:latin typeface="Arial Narrow" pitchFamily="-111" charset="0"/>
                <a:ea typeface="ＭＳ Ｐゴシック" pitchFamily="-111" charset="-128"/>
                <a:cs typeface="ＭＳ Ｐゴシック" pitchFamily="-111" charset="-128"/>
              </a:rPr>
              <a:t> </a:t>
            </a:r>
            <a:r>
              <a:rPr lang="en-US" sz="4000" b="1" dirty="0">
                <a:solidFill>
                  <a:schemeClr val="tx1">
                    <a:lumMod val="65000"/>
                    <a:lumOff val="35000"/>
                  </a:schemeClr>
                </a:solidFill>
                <a:latin typeface="Arial Narrow" pitchFamily="-111" charset="0"/>
                <a:ea typeface="ＭＳ Ｐゴシック" pitchFamily="-111" charset="-128"/>
                <a:cs typeface="ＭＳ Ｐゴシック" pitchFamily="-111" charset="-128"/>
              </a:rPr>
              <a:t>a language you don’t understand, you have no way of judging what you get.</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3813</TotalTime>
  <Words>3040</Words>
  <Application>Microsoft Macintosh PowerPoint</Application>
  <PresentationFormat>On-screen Show (4:3)</PresentationFormat>
  <Paragraphs>223</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Narrow</vt:lpstr>
      <vt:lpstr>Caibri (corps)</vt:lpstr>
      <vt:lpstr>Calibiri (corps)</vt:lpstr>
      <vt:lpstr>Calibri</vt:lpstr>
      <vt:lpstr>Calibri (corps)</vt:lpstr>
      <vt:lpstr>Futura Condensed Medium</vt:lpstr>
      <vt:lpstr>Garamond</vt:lpstr>
      <vt:lpstr>Times</vt:lpstr>
      <vt:lpstr>Office Theme</vt:lpstr>
      <vt:lpstr>1_Office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Bark and Banker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Teresa Kelly</cp:lastModifiedBy>
  <cp:revision>71</cp:revision>
  <cp:lastPrinted>2009-07-28T21:28:26Z</cp:lastPrinted>
  <dcterms:created xsi:type="dcterms:W3CDTF">2009-08-10T17:28:46Z</dcterms:created>
  <dcterms:modified xsi:type="dcterms:W3CDTF">2021-01-29T19:51:53Z</dcterms:modified>
</cp:coreProperties>
</file>