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45" r:id="rId3"/>
    <p:sldId id="446" r:id="rId4"/>
    <p:sldId id="453" r:id="rId5"/>
    <p:sldId id="369" r:id="rId6"/>
    <p:sldId id="426" r:id="rId7"/>
    <p:sldId id="342" r:id="rId8"/>
    <p:sldId id="435" r:id="rId9"/>
    <p:sldId id="429" r:id="rId10"/>
    <p:sldId id="436" r:id="rId11"/>
    <p:sldId id="450" r:id="rId12"/>
    <p:sldId id="447" r:id="rId13"/>
    <p:sldId id="438" r:id="rId14"/>
    <p:sldId id="439" r:id="rId15"/>
    <p:sldId id="451" r:id="rId16"/>
    <p:sldId id="452" r:id="rId17"/>
    <p:sldId id="448" r:id="rId18"/>
    <p:sldId id="449" r:id="rId19"/>
    <p:sldId id="443" r:id="rId20"/>
    <p:sldId id="393" r:id="rId21"/>
    <p:sldId id="425" r:id="rId22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jamin Karl" initials="BK" lastIdx="1" clrIdx="0"/>
  <p:cmAuthor id="2" name="Jamie Hartz" initials="JH" lastIdx="8" clrIdx="1"/>
  <p:cmAuthor id="3" name="Veronika Demichelis" initials="VD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4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D"/>
    <a:srgbClr val="CEE7E6"/>
    <a:srgbClr val="82BA5D"/>
    <a:srgbClr val="8B715E"/>
    <a:srgbClr val="FBB040"/>
    <a:srgbClr val="CC9900"/>
    <a:srgbClr val="1D3666"/>
    <a:srgbClr val="003368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29" autoAdjust="0"/>
    <p:restoredTop sz="81701" autoAdjust="0"/>
  </p:normalViewPr>
  <p:slideViewPr>
    <p:cSldViewPr>
      <p:cViewPr varScale="1">
        <p:scale>
          <a:sx n="99" d="100"/>
          <a:sy n="99" d="100"/>
        </p:scale>
        <p:origin x="168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notesViewPr>
    <p:cSldViewPr>
      <p:cViewPr>
        <p:scale>
          <a:sx n="110" d="100"/>
          <a:sy n="110" d="100"/>
        </p:scale>
        <p:origin x="2310" y="-9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7037147-84C4-4B0D-82B4-1C28A70400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0220DCC-F4CC-4188-AE0C-766C7EEC7DB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859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D0A14675-0E19-4CAF-9012-3C1EF0D11D8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60E49824-CC54-4B9C-A75C-CA51604C0FB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859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fld id="{5D003941-678E-4332-8545-5494F8A085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745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DE962AA9-806E-4A30-9319-F0F42EA704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B7CA44F9-5187-44A1-A013-89B9D79E0B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9859" y="0"/>
            <a:ext cx="3067216" cy="46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1675"/>
            <a:ext cx="4681537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5400BAE5-1B8A-4341-8247-8DF1ED779F9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853" y="4448310"/>
            <a:ext cx="5189371" cy="421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A6A07A35-BCF8-488E-8A77-FCB59A3C53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l" defTabSz="942612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3B8828DD-4383-4CD9-8ECA-1095535C9A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859" y="8894498"/>
            <a:ext cx="3067216" cy="4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9" tIns="47164" rIns="94329" bIns="47164" numCol="1" anchor="b" anchorCtr="0" compatLnSpc="1">
            <a:prstTxWarp prst="textNoShape">
              <a:avLst/>
            </a:prstTxWarp>
          </a:bodyPr>
          <a:lstStyle>
            <a:lvl1pPr algn="r" defTabSz="942612" eaLnBrk="1" hangingPunct="1">
              <a:defRPr sz="1200"/>
            </a:lvl1pPr>
          </a:lstStyle>
          <a:p>
            <a:fld id="{DF013F12-A49F-4860-B0EB-60F442820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470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9FA9FF3-EA53-4ADC-BCF5-3B9A458F4E80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554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44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85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/>
              <a:t>Personalize this slide by adding your details in between the red brackets, and then deleting the brackets. Further personalize by adding a photo that represents your specialization.</a:t>
            </a:r>
          </a:p>
        </p:txBody>
      </p:sp>
    </p:spTree>
    <p:extLst>
      <p:ext uri="{BB962C8B-B14F-4D97-AF65-F5344CB8AC3E}">
        <p14:creationId xmlns:p14="http://schemas.microsoft.com/office/powerpoint/2010/main" val="2471676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81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576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610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03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64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345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1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F3A146-D0AF-4345-ADC5-EFD6B315554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/>
              <a:t>Personalize this slide by adding your details in between the red brackets, and then deleting the brackets.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3815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34D6C69-BCA0-4974-84C1-360D60F07BC0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750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5E8752D-005E-403A-8469-CEF8786120A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91582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F3A146-D0AF-4345-ADC5-EFD6B315554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ABOUT ATA</a:t>
            </a:r>
          </a:p>
        </p:txBody>
      </p:sp>
    </p:spTree>
    <p:extLst>
      <p:ext uri="{BB962C8B-B14F-4D97-AF65-F5344CB8AC3E}">
        <p14:creationId xmlns:p14="http://schemas.microsoft.com/office/powerpoint/2010/main" val="422409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00EB6E-BE0F-4180-A5FA-ED38EAFBCD1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A Day in the Life of Translators and Interpreters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ATA invites you to see how translators and interpreters work in this short, animated video!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If you have internet access, you can play this embedded video. You can also view this video using this link: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https://</a:t>
            </a:r>
            <a:r>
              <a:rPr lang="en-US" altLang="en-US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www.atanet.org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/video/a-day-in-the-life-of-translators-and-interpreters/</a:t>
            </a:r>
            <a:endParaRPr lang="en-US" alt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If you do not have internet access, you can download this video to play during your presentation using this link: </a:t>
            </a: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</a:t>
            </a:r>
            <a:r>
              <a:rPr lang="en-US" dirty="0" err="1"/>
              <a:t>americantranslators</a:t>
            </a:r>
            <a:r>
              <a:rPr lang="en-US" dirty="0"/>
              <a:t>/download/418207914/703357f815</a:t>
            </a:r>
          </a:p>
        </p:txBody>
      </p:sp>
    </p:spTree>
    <p:extLst>
      <p:ext uri="{BB962C8B-B14F-4D97-AF65-F5344CB8AC3E}">
        <p14:creationId xmlns:p14="http://schemas.microsoft.com/office/powerpoint/2010/main" val="720401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1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5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F117EA-BA92-480E-A119-1F4F3E536A8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3982438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F117EA-BA92-480E-A119-1F4F3E536A8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Personalize this slide by adding your details in between the red brackets, and then deleting the brackets.</a:t>
            </a:r>
          </a:p>
        </p:txBody>
      </p:sp>
    </p:spTree>
    <p:extLst>
      <p:ext uri="{BB962C8B-B14F-4D97-AF65-F5344CB8AC3E}">
        <p14:creationId xmlns:p14="http://schemas.microsoft.com/office/powerpoint/2010/main" val="609341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E152725-0B0B-4C4B-8492-96EB5BA7426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6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A1AD-B17D-492A-AD7A-65AEE0026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3C996-6023-459D-B0FF-95A38DB68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AECB1-3B98-4108-AE53-32F3703C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 lIns="0" tIns="0" rIns="0" bIns="0" anchor="t" anchorCtr="0">
            <a:spAutoFit/>
          </a:bodyPr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7087-166D-41C8-AB87-5092DD7FF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3000" y="1600200"/>
            <a:ext cx="7315200" cy="3886200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FE48-979B-448F-8BA6-5902EA8E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290A6-C43E-4015-8EFF-E4073F025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73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0DF27-624D-4F70-B089-21A1A9CF3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73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6434-AD7D-4065-928F-69B8D2349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BC6B-CD07-4291-A783-486DE512C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457201"/>
            <a:ext cx="4629150" cy="5257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AC108-3FB8-4706-B525-BF58E05B0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215D3-2361-4521-A791-93721F95F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A746D1-2823-4AD0-A119-8DA79600D8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457201"/>
            <a:ext cx="4629150" cy="5257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A56D3-05C7-400F-A7B9-CD7544234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4C75AB9-5A28-A5D2-291E-99C89E957D6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842958"/>
            <a:ext cx="2689109" cy="54864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anet.org/career-education/student-resources/translation-interpreting-course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ala-global.org/membership/member-directories/academic-member-director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anet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418207914?h=a6fa28cffd&amp;app_id=122963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81000" y="3048000"/>
            <a:ext cx="83820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381000" y="3048000"/>
            <a:ext cx="8382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002D5D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0A428-9254-4A93-B5AE-1E371A77644B}"/>
              </a:ext>
            </a:extLst>
          </p:cNvPr>
          <p:cNvSpPr txBox="1"/>
          <p:nvPr/>
        </p:nvSpPr>
        <p:spPr>
          <a:xfrm>
            <a:off x="449580" y="9144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Introduction to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Translation and Interpreting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169BCED-DDD1-9424-91CD-6A83629E0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03" y="4876800"/>
            <a:ext cx="5674994" cy="109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6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A810-62F4-3D1F-31A7-06A228A8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0BE3-398A-A222-0092-E82DA1FE8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Before you become a translator or interpreter:</a:t>
            </a:r>
          </a:p>
          <a:p>
            <a:pPr eaLnBrk="1" hangingPunct="1"/>
            <a:endParaRPr lang="en-US" altLang="en-US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 eaLnBrk="1" hangingPunct="1">
              <a:buFont typeface="+mj-lt"/>
              <a:buAutoNum type="arabicParenR"/>
              <a:tabLst>
                <a:tab pos="454025" algn="l"/>
              </a:tabLst>
            </a:pPr>
            <a:r>
              <a:rPr lang="en-US" altLang="en-US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You must be bilingual.</a:t>
            </a:r>
          </a:p>
          <a:p>
            <a:pPr marL="517525" lvl="1" indent="0" eaLnBrk="1" hangingPunct="1">
              <a:buNone/>
              <a:tabLst>
                <a:tab pos="509588" algn="l"/>
              </a:tabLst>
            </a:pPr>
            <a:r>
              <a:rPr lang="en-US" alt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That means you need to speak, read, and write almost perfectly in more than one language.</a:t>
            </a:r>
          </a:p>
          <a:p>
            <a:pPr marL="7938" eaLnBrk="1" hangingPunct="1">
              <a:tabLst>
                <a:tab pos="454025" algn="l"/>
              </a:tabLst>
            </a:pPr>
            <a:endParaRPr lang="en-US" altLang="en-US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514350" indent="-514350" eaLnBrk="1" hangingPunct="1">
              <a:buFont typeface="+mj-lt"/>
              <a:buAutoNum type="arabicParenR" startAt="2"/>
              <a:tabLst>
                <a:tab pos="454025" algn="l"/>
              </a:tabLst>
            </a:pPr>
            <a:r>
              <a:rPr lang="en-US" altLang="en-US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Being bilingual isn’t enough.</a:t>
            </a:r>
          </a:p>
          <a:p>
            <a:pPr marL="517525" indent="0" eaLnBrk="1" hangingPunct="1">
              <a:buNone/>
              <a:tabLst>
                <a:tab pos="454025" algn="l"/>
              </a:tabLst>
            </a:pPr>
            <a:r>
              <a:rPr lang="en-US" alt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Additional training is needed to become a professional interpreter or translator.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A810-62F4-3D1F-31A7-06A228A8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0BE3-398A-A222-0092-E82DA1FE8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ATA’s list of programs:</a:t>
            </a:r>
          </a:p>
          <a:p>
            <a:pPr marL="0" indent="0" eaLnBrk="1" hangingPunct="1">
              <a:buNone/>
            </a:pPr>
            <a:r>
              <a:rPr lang="en-US" altLang="en-US" dirty="0"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www.atanet.org/career-education/student-resources/translation-interpreting-courses</a:t>
            </a:r>
            <a:endParaRPr lang="en-US" altLang="en-US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en-US" altLang="en-US" sz="20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GALA Academic Member Directory:</a:t>
            </a:r>
          </a:p>
          <a:p>
            <a:pPr marL="0" indent="0" eaLnBrk="1" hangingPunct="1">
              <a:buNone/>
            </a:pPr>
            <a:r>
              <a:rPr lang="en-US" altLang="en-US" dirty="0">
                <a:latin typeface="Calibri" pitchFamily="34" charset="0"/>
                <a:cs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www.gala-global.org/membership/ member-directories/academic-member-directory</a:t>
            </a:r>
            <a:endParaRPr lang="en-US" altLang="en-US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4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8A810-62F4-3D1F-31A7-06A228A8A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0BE3-398A-A222-0092-E82DA1FE8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Translators and interpreters specialize in a field they like or know a lot about.</a:t>
            </a:r>
          </a:p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altLang="en-US" sz="28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en-US" sz="2800" dirty="0">
                <a:latin typeface="Calibri" pitchFamily="34" charset="0"/>
                <a:cs typeface="Calibri" pitchFamily="34" charset="0"/>
              </a:rPr>
              <a:t>I’m an X-to-Y translator, and I specialize in Z. I translate things like A, B and C</a:t>
            </a:r>
            <a:r>
              <a:rPr lang="en-US" altLang="en-US" sz="2800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altLang="en-US" sz="2800" dirty="0">
                <a:latin typeface="Calibri" pitchFamily="34" charset="0"/>
                <a:cs typeface="Calibri" pitchFamily="34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None/>
            </a:pPr>
            <a:endParaRPr lang="en-US" dirty="0"/>
          </a:p>
        </p:txBody>
      </p:sp>
      <p:pic>
        <p:nvPicPr>
          <p:cNvPr id="6" name="Picture 4" descr="The Physics of Airplane Flight | Mini Physics - Learn Physics">
            <a:extLst>
              <a:ext uri="{FF2B5EF4-FFF2-40B4-BE49-F238E27FC236}">
                <a16:creationId xmlns:a16="http://schemas.microsoft.com/office/drawing/2014/main" id="{D086A2B0-3242-0203-9516-E1CB473E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8" name="Picture 2" descr="http://www.mssu.edu/academics/programs/images/literature.jpg">
            <a:extLst>
              <a:ext uri="{FF2B5EF4-FFF2-40B4-BE49-F238E27FC236}">
                <a16:creationId xmlns:a16="http://schemas.microsoft.com/office/drawing/2014/main" id="{96257697-8F0B-D640-91DD-4C714220A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r="14149"/>
          <a:stretch/>
        </p:blipFill>
        <p:spPr bwMode="auto">
          <a:xfrm>
            <a:off x="737006" y="2261711"/>
            <a:ext cx="2524989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easydivorcehouston.com/wp-content/uploads/2013/10/lawyer-03.jpg">
            <a:extLst>
              <a:ext uri="{FF2B5EF4-FFF2-40B4-BE49-F238E27FC236}">
                <a16:creationId xmlns:a16="http://schemas.microsoft.com/office/drawing/2014/main" id="{94724898-843E-0A46-8938-595CA59B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26" y="2246471"/>
            <a:ext cx="2072347" cy="1554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wileyasiablog.com/wp-content/uploads/2014/01/Free-Finance-articles.jpg">
            <a:extLst>
              <a:ext uri="{FF2B5EF4-FFF2-40B4-BE49-F238E27FC236}">
                <a16:creationId xmlns:a16="http://schemas.microsoft.com/office/drawing/2014/main" id="{625CCC16-3FA1-CD48-97CC-8A69261EF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74" y="3886200"/>
            <a:ext cx="2340864" cy="1554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harbourpublications.org.uk/wp-content/uploads/2013/05/Advertising.jpg">
            <a:extLst>
              <a:ext uri="{FF2B5EF4-FFF2-40B4-BE49-F238E27FC236}">
                <a16:creationId xmlns:a16="http://schemas.microsoft.com/office/drawing/2014/main" id="{4550DBC6-2BC5-AF4E-892E-0BC9ABA3B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4" y="3886200"/>
            <a:ext cx="1920240" cy="192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0B8B5B-AAD3-C64C-BD3B-B24C22334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850" y="3733800"/>
            <a:ext cx="2651760" cy="2044802"/>
          </a:xfrm>
          <a:prstGeom prst="rect">
            <a:avLst/>
          </a:prstGeom>
        </p:spPr>
      </p:pic>
      <p:pic>
        <p:nvPicPr>
          <p:cNvPr id="4098" name="Picture 2" descr="Imágenes, fotos de stock y vectores sobre Healthcare Illustration ...">
            <a:extLst>
              <a:ext uri="{FF2B5EF4-FFF2-40B4-BE49-F238E27FC236}">
                <a16:creationId xmlns:a16="http://schemas.microsoft.com/office/drawing/2014/main" id="{33622AF1-1481-DE49-897F-BD2C462F7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/>
        </p:blipFill>
        <p:spPr bwMode="auto">
          <a:xfrm>
            <a:off x="5961760" y="2210054"/>
            <a:ext cx="2460578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634A4-4578-093D-55A3-8300CF12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2031325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Common areas of work for translators and interpreters</a:t>
            </a:r>
            <a:br>
              <a:rPr lang="en-US" sz="3200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72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48 Best Translation Bloopers images | Funny signs, Lost in ...">
            <a:extLst>
              <a:ext uri="{FF2B5EF4-FFF2-40B4-BE49-F238E27FC236}">
                <a16:creationId xmlns:a16="http://schemas.microsoft.com/office/drawing/2014/main" id="{C3FB6558-8744-5A4A-B5FB-A4CC59EF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56560"/>
            <a:ext cx="3484245" cy="2834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A817EB-27D0-54A4-714B-A65FFFBC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Translation problems…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BB067-440E-7C94-6CFB-9C2CBD563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happens if you work with an unprofessional translator or interpreter?</a:t>
            </a:r>
          </a:p>
          <a:p>
            <a:pPr marL="0" indent="0">
              <a:buNone/>
            </a:pP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3719513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Some translation mistakes can be funny, and some can be very serious!</a:t>
            </a:r>
            <a:endParaRPr lang="en-US" dirty="0"/>
          </a:p>
          <a:p>
            <a:pPr marL="0" indent="0">
              <a:buNone/>
            </a:pP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A817EB-27D0-54A4-714B-A65FFFBC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The 71-million-dollar word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BB067-440E-7C94-6CFB-9C2CBD563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1980, 18-year-old Willie Ramirez was taken to a hospital. His family tried to describe his condition to the doctors, but they only spoke Spanish.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Interpreting was provided by a 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bilingual staff member </a:t>
            </a:r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translated "</a:t>
            </a:r>
            <a:r>
              <a:rPr lang="en-US" sz="3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intoxicado</a:t>
            </a:r>
            <a:r>
              <a:rPr lang="en-US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as "intoxicated." This was incorrect, because intoxicated in English refers to an overdose of drugs or alcohol.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42185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A817EB-27D0-54A4-714B-A65FFFBC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The 71-million-dollar word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BB067-440E-7C94-6CFB-9C2CBD563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3886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002060"/>
                </a:solidFill>
                <a:cs typeface="Calibri" panose="020F0502020204030204" pitchFamily="34" charset="0"/>
              </a:rPr>
              <a:t>Ramirez's family thought he had food poisoning.</a:t>
            </a:r>
            <a:endParaRPr lang="en-US" sz="3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002060"/>
                </a:solidFill>
                <a:cs typeface="Calibri" panose="020F0502020204030204" pitchFamily="34" charset="0"/>
              </a:rPr>
              <a:t>His brain was bleeding, but the doctors treated him as if he had taken too many drugs.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002060"/>
                </a:solidFill>
                <a:cs typeface="Calibri" panose="020F0502020204030204" pitchFamily="34" charset="0"/>
              </a:rPr>
              <a:t>Because of the delay in treatment, Ramirez was left </a:t>
            </a:r>
            <a:r>
              <a:rPr lang="en-US" sz="3000" b="1" dirty="0">
                <a:solidFill>
                  <a:srgbClr val="002060"/>
                </a:solidFill>
                <a:cs typeface="Calibri" panose="020F0502020204030204" pitchFamily="34" charset="0"/>
              </a:rPr>
              <a:t>quadriplegic</a:t>
            </a:r>
            <a:r>
              <a:rPr lang="en-US" sz="3000" dirty="0">
                <a:solidFill>
                  <a:srgbClr val="002060"/>
                </a:solidFill>
                <a:cs typeface="Calibri" panose="020F0502020204030204" pitchFamily="34" charset="0"/>
              </a:rPr>
              <a:t>. He received a malpractice settlement of $71 million.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002060"/>
                </a:solidFill>
                <a:cs typeface="Calibri" panose="020F0502020204030204" pitchFamily="34" charset="0"/>
              </a:rPr>
              <a:t>If the hospital would have hired a professional interpreter, this could have been prevented.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0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1BF069-C723-DDD6-6DE6-E053A699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07996"/>
          </a:xfrm>
        </p:spPr>
        <p:txBody>
          <a:bodyPr/>
          <a:lstStyle/>
          <a:p>
            <a:r>
              <a:rPr lang="en-US" sz="3600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Where do translators and interpreters work?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3EE81-C6B5-0F9B-2117-08FFF856C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Freelancer: Many run their own business from home and work for agencies or direct clients.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Private sector: International companies, law firms, hospitals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Public sector: Government, politics, legal system, military, law enforcement (CIA, FBI)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Agencies: Intermediaries between direct clients and professional freelance translators and interpreters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9E453A-B650-33F0-0223-424E341DA567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D5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16CF3A8-5390-A7FF-F3EB-A0A9F1E52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913120"/>
            <a:ext cx="3310414" cy="64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9754D-54AC-1718-A0CF-ADCFE5F8FC1C}"/>
              </a:ext>
            </a:extLst>
          </p:cNvPr>
          <p:cNvSpPr txBox="1"/>
          <p:nvPr/>
        </p:nvSpPr>
        <p:spPr>
          <a:xfrm>
            <a:off x="0" y="3060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  <a:t>Can you make a career out </a:t>
            </a:r>
            <a:b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  <a:t>of translation and interpreting?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75B0A-E4BF-1BEE-D646-7CFE03D75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18" b="9794"/>
          <a:stretch/>
        </p:blipFill>
        <p:spPr>
          <a:xfrm>
            <a:off x="12032" y="1905000"/>
            <a:ext cx="911993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88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7C751-38B8-1911-01C6-62E7A948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Resources for students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C3AF2-8FDE-5B2B-659D-567D1E047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Visit the ATA website for more information: </a:t>
            </a:r>
            <a:r>
              <a:rPr lang="en-US" altLang="en-US" b="1" dirty="0"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</a:t>
            </a:r>
            <a:endParaRPr lang="en-US" altLang="en-US" b="1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Contact your local ATA chapter or affiliate: </a:t>
            </a:r>
            <a:r>
              <a:rPr lang="en-US" altLang="en-US" b="1" dirty="0"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www.atanet.org</a:t>
            </a:r>
            <a:r>
              <a:rPr lang="en-US" altLang="en-US" b="1" u="sng" dirty="0">
                <a:latin typeface="Calibri" pitchFamily="34" charset="0"/>
                <a:cs typeface="Calibri" pitchFamily="34" charset="0"/>
              </a:rPr>
              <a:t>/member-center/groups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645626" y="755120"/>
            <a:ext cx="510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rgbClr val="FFFFFF"/>
                </a:solidFill>
                <a:latin typeface="Lucida Handwriting" pitchFamily="66" charset="0"/>
              </a:rPr>
              <a:t>What is the</a:t>
            </a:r>
            <a:endParaRPr lang="en-US" altLang="en-US" sz="2200" b="1" dirty="0"/>
          </a:p>
          <a:p>
            <a:pPr>
              <a:lnSpc>
                <a:spcPct val="80000"/>
              </a:lnSpc>
            </a:pPr>
            <a:endParaRPr lang="en-US" altLang="en-US" sz="2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5E1EA-D066-42AD-084D-98401B24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40F90-3797-6598-63BF-6822CF87D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Translator/Interpreter</a:t>
            </a:r>
            <a:r>
              <a:rPr lang="en-US" dirty="0">
                <a:solidFill>
                  <a:schemeClr val="accent3"/>
                </a:solidFill>
              </a:rPr>
              <a:t>]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Languages</a:t>
            </a:r>
            <a:r>
              <a:rPr lang="en-US" dirty="0">
                <a:solidFill>
                  <a:schemeClr val="accent3"/>
                </a:solidFill>
              </a:rPr>
              <a:t>]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Specializations</a:t>
            </a:r>
            <a:r>
              <a:rPr lang="en-US" dirty="0">
                <a:solidFill>
                  <a:schemeClr val="accent3"/>
                </a:solidFill>
              </a:rPr>
              <a:t>]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Training/Education</a:t>
            </a:r>
            <a:r>
              <a:rPr lang="en-US" dirty="0">
                <a:solidFill>
                  <a:schemeClr val="accent3"/>
                </a:solidFill>
              </a:rPr>
              <a:t>]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3"/>
                </a:solidFill>
              </a:rPr>
              <a:t>[</a:t>
            </a:r>
            <a:r>
              <a:rPr lang="en-US" dirty="0"/>
              <a:t>Fun facts/favorite part of your career</a:t>
            </a:r>
            <a:r>
              <a:rPr lang="en-US" dirty="0">
                <a:solidFill>
                  <a:schemeClr val="accent3"/>
                </a:solidFill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1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69"/>
          <p:cNvGrpSpPr>
            <a:grpSpLocks/>
          </p:cNvGrpSpPr>
          <p:nvPr/>
        </p:nvGrpSpPr>
        <p:grpSpPr bwMode="auto">
          <a:xfrm>
            <a:off x="952532" y="1905000"/>
            <a:ext cx="7238935" cy="3657600"/>
            <a:chOff x="384" y="1152"/>
            <a:chExt cx="4754" cy="3037"/>
          </a:xfrm>
        </p:grpSpPr>
        <p:pic>
          <p:nvPicPr>
            <p:cNvPr id="52" name="Picture 7" descr="usa48out"/>
            <p:cNvPicPr>
              <a:picLocks noChangeAspect="1" noChangeArrowheads="1"/>
            </p:cNvPicPr>
            <p:nvPr/>
          </p:nvPicPr>
          <p:blipFill>
            <a:blip r:embed="rId3" cstate="print">
              <a:lum bright="58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152"/>
              <a:ext cx="4704" cy="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 Box 12"/>
            <p:cNvSpPr txBox="1">
              <a:spLocks noChangeArrowheads="1"/>
            </p:cNvSpPr>
            <p:nvPr/>
          </p:nvSpPr>
          <p:spPr bwMode="auto">
            <a:xfrm>
              <a:off x="3888" y="3168"/>
              <a:ext cx="43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AAIT</a:t>
              </a:r>
            </a:p>
          </p:txBody>
        </p:sp>
        <p:sp>
          <p:nvSpPr>
            <p:cNvPr id="54" name="Text Box 13"/>
            <p:cNvSpPr txBox="1">
              <a:spLocks noChangeArrowheads="1"/>
            </p:cNvSpPr>
            <p:nvPr/>
          </p:nvSpPr>
          <p:spPr bwMode="auto">
            <a:xfrm>
              <a:off x="4192" y="2318"/>
              <a:ext cx="52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4008" tIns="3657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NCATA</a:t>
              </a:r>
            </a:p>
          </p:txBody>
        </p:sp>
        <p:sp>
          <p:nvSpPr>
            <p:cNvPr id="55" name="Text Box 14"/>
            <p:cNvSpPr txBox="1">
              <a:spLocks noChangeArrowheads="1"/>
            </p:cNvSpPr>
            <p:nvPr/>
          </p:nvSpPr>
          <p:spPr bwMode="auto">
            <a:xfrm>
              <a:off x="4640" y="1997"/>
              <a:ext cx="49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NYCT</a:t>
              </a:r>
            </a:p>
          </p:txBody>
        </p:sp>
        <p:sp>
          <p:nvSpPr>
            <p:cNvPr id="56" name="Text Box 15"/>
            <p:cNvSpPr txBox="1">
              <a:spLocks noChangeArrowheads="1"/>
            </p:cNvSpPr>
            <p:nvPr/>
          </p:nvSpPr>
          <p:spPr bwMode="auto">
            <a:xfrm>
              <a:off x="3696" y="2208"/>
              <a:ext cx="48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887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NOTA</a:t>
              </a:r>
            </a:p>
          </p:txBody>
        </p:sp>
        <p:sp>
          <p:nvSpPr>
            <p:cNvPr id="57" name="Text Box 16"/>
            <p:cNvSpPr txBox="1">
              <a:spLocks noChangeArrowheads="1"/>
            </p:cNvSpPr>
            <p:nvPr/>
          </p:nvSpPr>
          <p:spPr bwMode="auto">
            <a:xfrm>
              <a:off x="432" y="2265"/>
              <a:ext cx="43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315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NCTA</a:t>
              </a:r>
            </a:p>
          </p:txBody>
        </p:sp>
        <p:sp>
          <p:nvSpPr>
            <p:cNvPr id="58" name="Text Box 17"/>
            <p:cNvSpPr txBox="1">
              <a:spLocks noChangeArrowheads="1"/>
            </p:cNvSpPr>
            <p:nvPr/>
          </p:nvSpPr>
          <p:spPr bwMode="auto">
            <a:xfrm>
              <a:off x="701" y="1602"/>
              <a:ext cx="48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NOTIS</a:t>
              </a:r>
            </a:p>
          </p:txBody>
        </p:sp>
        <p:sp>
          <p:nvSpPr>
            <p:cNvPr id="59" name="Text Box 19"/>
            <p:cNvSpPr txBox="1">
              <a:spLocks noChangeArrowheads="1"/>
            </p:cNvSpPr>
            <p:nvPr/>
          </p:nvSpPr>
          <p:spPr bwMode="auto">
            <a:xfrm>
              <a:off x="2682" y="1776"/>
              <a:ext cx="52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UMTIA</a:t>
              </a:r>
            </a:p>
          </p:txBody>
        </p:sp>
        <p:sp>
          <p:nvSpPr>
            <p:cNvPr id="60" name="Text Box 20"/>
            <p:cNvSpPr txBox="1">
              <a:spLocks noChangeArrowheads="1"/>
            </p:cNvSpPr>
            <p:nvPr/>
          </p:nvSpPr>
          <p:spPr bwMode="auto">
            <a:xfrm>
              <a:off x="4080" y="2736"/>
              <a:ext cx="43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CATI</a:t>
              </a:r>
            </a:p>
          </p:txBody>
        </p:sp>
        <p:sp>
          <p:nvSpPr>
            <p:cNvPr id="61" name="Text Box 22"/>
            <p:cNvSpPr txBox="1">
              <a:spLocks noChangeArrowheads="1"/>
            </p:cNvSpPr>
            <p:nvPr/>
          </p:nvSpPr>
          <p:spPr bwMode="auto">
            <a:xfrm>
              <a:off x="3504" y="1920"/>
              <a:ext cx="480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864" tIns="1828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700" b="1" dirty="0">
                  <a:latin typeface="Arial" pitchFamily="34" charset="0"/>
                </a:rPr>
                <a:t> </a:t>
              </a:r>
              <a:r>
                <a:rPr lang="en-US" altLang="en-US" sz="1400" b="1" dirty="0" err="1">
                  <a:solidFill>
                    <a:srgbClr val="002D5D"/>
                  </a:solidFill>
                  <a:latin typeface="Arial" pitchFamily="34" charset="0"/>
                </a:rPr>
                <a:t>MiTiN</a:t>
              </a:r>
              <a:endParaRPr lang="en-US" altLang="en-US" sz="1400" b="1" dirty="0">
                <a:solidFill>
                  <a:srgbClr val="002D5D"/>
                </a:solidFill>
                <a:latin typeface="Arial" pitchFamily="34" charset="0"/>
              </a:endParaRPr>
            </a:p>
          </p:txBody>
        </p:sp>
        <p:sp>
          <p:nvSpPr>
            <p:cNvPr id="62" name="Text Box 23"/>
            <p:cNvSpPr txBox="1">
              <a:spLocks noChangeArrowheads="1"/>
            </p:cNvSpPr>
            <p:nvPr/>
          </p:nvSpPr>
          <p:spPr bwMode="auto">
            <a:xfrm>
              <a:off x="2880" y="2640"/>
              <a:ext cx="576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MICATA</a:t>
              </a:r>
            </a:p>
          </p:txBody>
        </p:sp>
        <p:sp>
          <p:nvSpPr>
            <p:cNvPr id="63" name="Text Box 24"/>
            <p:cNvSpPr txBox="1">
              <a:spLocks noChangeArrowheads="1"/>
            </p:cNvSpPr>
            <p:nvPr/>
          </p:nvSpPr>
          <p:spPr bwMode="auto">
            <a:xfrm>
              <a:off x="4224" y="2064"/>
              <a:ext cx="43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DVTA</a:t>
              </a:r>
            </a:p>
          </p:txBody>
        </p:sp>
        <p:sp>
          <p:nvSpPr>
            <p:cNvPr id="64" name="Text Box 25"/>
            <p:cNvSpPr txBox="1">
              <a:spLocks noChangeArrowheads="1"/>
            </p:cNvSpPr>
            <p:nvPr/>
          </p:nvSpPr>
          <p:spPr bwMode="auto">
            <a:xfrm>
              <a:off x="3280" y="2366"/>
              <a:ext cx="43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002D5D"/>
                  </a:solidFill>
                  <a:latin typeface="Arial" pitchFamily="34" charset="0"/>
                </a:rPr>
                <a:t>MATI</a:t>
              </a:r>
            </a:p>
          </p:txBody>
        </p:sp>
        <p:sp>
          <p:nvSpPr>
            <p:cNvPr id="65" name="Text Box 28"/>
            <p:cNvSpPr txBox="1">
              <a:spLocks noChangeArrowheads="1"/>
            </p:cNvSpPr>
            <p:nvPr/>
          </p:nvSpPr>
          <p:spPr bwMode="auto">
            <a:xfrm>
              <a:off x="2784" y="2160"/>
              <a:ext cx="384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800" b="1" dirty="0">
                  <a:solidFill>
                    <a:srgbClr val="8B715E"/>
                  </a:solidFill>
                  <a:latin typeface="Arial" pitchFamily="34" charset="0"/>
                </a:rPr>
                <a:t> </a:t>
              </a:r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IITA</a:t>
              </a:r>
            </a:p>
          </p:txBody>
        </p:sp>
        <p:sp>
          <p:nvSpPr>
            <p:cNvPr id="66" name="Text Box 29"/>
            <p:cNvSpPr txBox="1">
              <a:spLocks noChangeArrowheads="1"/>
            </p:cNvSpPr>
            <p:nvPr/>
          </p:nvSpPr>
          <p:spPr bwMode="auto">
            <a:xfrm>
              <a:off x="1296" y="2448"/>
              <a:ext cx="539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UTIA</a:t>
              </a:r>
            </a:p>
          </p:txBody>
        </p:sp>
        <p:sp>
          <p:nvSpPr>
            <p:cNvPr id="67" name="Text Box 32"/>
            <p:cNvSpPr txBox="1">
              <a:spLocks noChangeArrowheads="1"/>
            </p:cNvSpPr>
            <p:nvPr/>
          </p:nvSpPr>
          <p:spPr bwMode="auto">
            <a:xfrm>
              <a:off x="2688" y="3696"/>
              <a:ext cx="48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HITA</a:t>
              </a: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800" y="2352"/>
              <a:ext cx="645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NITA</a:t>
              </a:r>
            </a:p>
          </p:txBody>
        </p:sp>
        <p:sp>
          <p:nvSpPr>
            <p:cNvPr id="69" name="Rectangle 88"/>
            <p:cNvSpPr>
              <a:spLocks noChangeArrowheads="1"/>
            </p:cNvSpPr>
            <p:nvPr/>
          </p:nvSpPr>
          <p:spPr bwMode="auto">
            <a:xfrm>
              <a:off x="1680" y="3072"/>
              <a:ext cx="494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NMTIA</a:t>
              </a:r>
            </a:p>
          </p:txBody>
        </p:sp>
        <p:sp>
          <p:nvSpPr>
            <p:cNvPr id="70" name="Rectangle 89"/>
            <p:cNvSpPr>
              <a:spLocks noChangeArrowheads="1"/>
            </p:cNvSpPr>
            <p:nvPr/>
          </p:nvSpPr>
          <p:spPr bwMode="auto">
            <a:xfrm>
              <a:off x="3487" y="2827"/>
              <a:ext cx="55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TAPIT</a:t>
              </a:r>
            </a:p>
          </p:txBody>
        </p:sp>
        <p:sp>
          <p:nvSpPr>
            <p:cNvPr id="71" name="Rectangle 91"/>
            <p:cNvSpPr>
              <a:spLocks noChangeArrowheads="1"/>
            </p:cNvSpPr>
            <p:nvPr/>
          </p:nvSpPr>
          <p:spPr bwMode="auto">
            <a:xfrm>
              <a:off x="2496" y="3504"/>
              <a:ext cx="473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 b="1" dirty="0">
                  <a:solidFill>
                    <a:srgbClr val="82BA5D"/>
                  </a:solidFill>
                  <a:latin typeface="Arial" pitchFamily="34" charset="0"/>
                </a:rPr>
                <a:t>AATIA</a:t>
              </a:r>
            </a:p>
          </p:txBody>
        </p:sp>
      </p:grpSp>
      <p:sp>
        <p:nvSpPr>
          <p:cNvPr id="12292" name="Text Box 18"/>
          <p:cNvSpPr txBox="1">
            <a:spLocks noChangeArrowheads="1"/>
          </p:cNvSpPr>
          <p:nvPr/>
        </p:nvSpPr>
        <p:spPr bwMode="auto">
          <a:xfrm>
            <a:off x="914400" y="44958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000080"/>
              </a:solidFill>
              <a:latin typeface="Arial" charset="0"/>
            </a:endParaRPr>
          </a:p>
        </p:txBody>
      </p:sp>
      <p:sp>
        <p:nvSpPr>
          <p:cNvPr id="12293" name="Text Box 21"/>
          <p:cNvSpPr txBox="1">
            <a:spLocks noChangeArrowheads="1"/>
          </p:cNvSpPr>
          <p:nvPr/>
        </p:nvSpPr>
        <p:spPr bwMode="auto">
          <a:xfrm>
            <a:off x="6019800" y="5715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000080"/>
              </a:solidFill>
              <a:latin typeface="Arial" charset="0"/>
            </a:endParaRPr>
          </a:p>
        </p:txBody>
      </p:sp>
      <p:sp>
        <p:nvSpPr>
          <p:cNvPr id="12296" name="Text Box 30"/>
          <p:cNvSpPr txBox="1">
            <a:spLocks noChangeArrowheads="1"/>
          </p:cNvSpPr>
          <p:nvPr/>
        </p:nvSpPr>
        <p:spPr bwMode="auto">
          <a:xfrm>
            <a:off x="3810000" y="5257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297" name="Text Box 31"/>
          <p:cNvSpPr txBox="1">
            <a:spLocks noChangeArrowheads="1"/>
          </p:cNvSpPr>
          <p:nvPr/>
        </p:nvSpPr>
        <p:spPr bwMode="auto">
          <a:xfrm>
            <a:off x="3429000" y="49530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298" name="Text Box 33"/>
          <p:cNvSpPr txBox="1">
            <a:spLocks noChangeArrowheads="1"/>
          </p:cNvSpPr>
          <p:nvPr/>
        </p:nvSpPr>
        <p:spPr bwMode="auto">
          <a:xfrm>
            <a:off x="4191000" y="55626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299" name="Text Box 34"/>
          <p:cNvSpPr txBox="1">
            <a:spLocks noChangeArrowheads="1"/>
          </p:cNvSpPr>
          <p:nvPr/>
        </p:nvSpPr>
        <p:spPr bwMode="auto">
          <a:xfrm>
            <a:off x="914400" y="4191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0" name="Text Box 36"/>
          <p:cNvSpPr txBox="1">
            <a:spLocks noChangeArrowheads="1"/>
          </p:cNvSpPr>
          <p:nvPr/>
        </p:nvSpPr>
        <p:spPr bwMode="auto">
          <a:xfrm>
            <a:off x="2895600" y="4114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1" name="Text Box 37"/>
          <p:cNvSpPr txBox="1">
            <a:spLocks noChangeArrowheads="1"/>
          </p:cNvSpPr>
          <p:nvPr/>
        </p:nvSpPr>
        <p:spPr bwMode="auto">
          <a:xfrm>
            <a:off x="457200" y="2133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2" name="Text Box 38"/>
          <p:cNvSpPr txBox="1">
            <a:spLocks noChangeArrowheads="1"/>
          </p:cNvSpPr>
          <p:nvPr/>
        </p:nvSpPr>
        <p:spPr bwMode="auto">
          <a:xfrm>
            <a:off x="7620000" y="25908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3" name="Text Box 39"/>
          <p:cNvSpPr txBox="1">
            <a:spLocks noChangeArrowheads="1"/>
          </p:cNvSpPr>
          <p:nvPr/>
        </p:nvSpPr>
        <p:spPr bwMode="auto">
          <a:xfrm>
            <a:off x="2667000" y="4876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4" name="Text Box 40"/>
          <p:cNvSpPr txBox="1">
            <a:spLocks noChangeArrowheads="1"/>
          </p:cNvSpPr>
          <p:nvPr/>
        </p:nvSpPr>
        <p:spPr bwMode="auto">
          <a:xfrm>
            <a:off x="6705600" y="3886200"/>
            <a:ext cx="609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800" b="1">
                <a:latin typeface="Arial" charset="0"/>
              </a:rPr>
              <a:t> </a:t>
            </a: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5" name="Text Box 41"/>
          <p:cNvSpPr txBox="1">
            <a:spLocks noChangeArrowheads="1"/>
          </p:cNvSpPr>
          <p:nvPr/>
        </p:nvSpPr>
        <p:spPr bwMode="auto">
          <a:xfrm>
            <a:off x="7315200" y="35814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6" name="Text Box 42"/>
          <p:cNvSpPr txBox="1">
            <a:spLocks noChangeArrowheads="1"/>
          </p:cNvSpPr>
          <p:nvPr/>
        </p:nvSpPr>
        <p:spPr bwMode="auto">
          <a:xfrm>
            <a:off x="3124200" y="54864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7" name="Text Box 43"/>
          <p:cNvSpPr txBox="1">
            <a:spLocks noChangeArrowheads="1"/>
          </p:cNvSpPr>
          <p:nvPr/>
        </p:nvSpPr>
        <p:spPr bwMode="auto">
          <a:xfrm>
            <a:off x="7315200" y="3810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09" name="Text Box 45"/>
          <p:cNvSpPr txBox="1">
            <a:spLocks noChangeArrowheads="1"/>
          </p:cNvSpPr>
          <p:nvPr/>
        </p:nvSpPr>
        <p:spPr bwMode="auto">
          <a:xfrm>
            <a:off x="6858000" y="20574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2310" name="Text Box 46"/>
          <p:cNvSpPr txBox="1">
            <a:spLocks noChangeArrowheads="1"/>
          </p:cNvSpPr>
          <p:nvPr/>
        </p:nvSpPr>
        <p:spPr bwMode="auto">
          <a:xfrm>
            <a:off x="1447800" y="1752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5" name="Rectangle 88"/>
          <p:cNvSpPr>
            <a:spLocks noChangeArrowheads="1"/>
          </p:cNvSpPr>
          <p:nvPr/>
        </p:nvSpPr>
        <p:spPr bwMode="auto">
          <a:xfrm>
            <a:off x="1316301" y="4154751"/>
            <a:ext cx="8397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82BA5D"/>
                </a:solidFill>
                <a:latin typeface="Arial" pitchFamily="34" charset="0"/>
              </a:rPr>
              <a:t>ATISDA</a:t>
            </a:r>
          </a:p>
        </p:txBody>
      </p:sp>
      <p:sp>
        <p:nvSpPr>
          <p:cNvPr id="76" name="Rectangle 88"/>
          <p:cNvSpPr>
            <a:spLocks noChangeArrowheads="1"/>
          </p:cNvSpPr>
          <p:nvPr/>
        </p:nvSpPr>
        <p:spPr bwMode="auto">
          <a:xfrm>
            <a:off x="1371600" y="2819400"/>
            <a:ext cx="6030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82BA5D"/>
                </a:solidFill>
                <a:latin typeface="Arial" pitchFamily="34" charset="0"/>
              </a:rPr>
              <a:t>OSTI</a:t>
            </a: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6732846" y="4950023"/>
            <a:ext cx="6578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002D5D"/>
                </a:solidFill>
                <a:latin typeface="Arial" pitchFamily="34" charset="0"/>
              </a:rPr>
              <a:t>ATIF</a:t>
            </a:r>
          </a:p>
        </p:txBody>
      </p:sp>
      <p:sp>
        <p:nvSpPr>
          <p:cNvPr id="47" name="Text Box 32"/>
          <p:cNvSpPr txBox="1">
            <a:spLocks noChangeArrowheads="1"/>
          </p:cNvSpPr>
          <p:nvPr/>
        </p:nvSpPr>
        <p:spPr bwMode="auto">
          <a:xfrm>
            <a:off x="2895600" y="4648200"/>
            <a:ext cx="73089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82BA5D"/>
                </a:solidFill>
                <a:latin typeface="Arial" pitchFamily="34" charset="0"/>
              </a:rPr>
              <a:t>EPITA</a:t>
            </a:r>
          </a:p>
        </p:txBody>
      </p:sp>
      <p:sp>
        <p:nvSpPr>
          <p:cNvPr id="49" name="Text Box 16"/>
          <p:cNvSpPr txBox="1">
            <a:spLocks noChangeArrowheads="1"/>
          </p:cNvSpPr>
          <p:nvPr/>
        </p:nvSpPr>
        <p:spPr bwMode="auto">
          <a:xfrm>
            <a:off x="3048000" y="3577887"/>
            <a:ext cx="533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002D5D"/>
                </a:solidFill>
                <a:latin typeface="Arial" pitchFamily="34" charset="0"/>
              </a:rPr>
              <a:t>CTA</a:t>
            </a:r>
          </a:p>
        </p:txBody>
      </p:sp>
      <p:sp>
        <p:nvSpPr>
          <p:cNvPr id="50" name="Text Box 29"/>
          <p:cNvSpPr txBox="1">
            <a:spLocks noChangeArrowheads="1"/>
          </p:cNvSpPr>
          <p:nvPr/>
        </p:nvSpPr>
        <p:spPr bwMode="auto">
          <a:xfrm>
            <a:off x="3903663" y="3048000"/>
            <a:ext cx="820737" cy="3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82BA5D"/>
                </a:solidFill>
                <a:latin typeface="Arial" pitchFamily="34" charset="0"/>
              </a:rPr>
              <a:t>NATI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BBE9BF-CC3F-5FE7-F89C-2BED9DF0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677108"/>
          </a:xfrm>
        </p:spPr>
        <p:txBody>
          <a:bodyPr/>
          <a:lstStyle/>
          <a:p>
            <a:r>
              <a:rPr 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ATA Chapters and </a:t>
            </a:r>
            <a:r>
              <a:rPr lang="en-US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Affiliates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E7617-9B34-6A98-55F5-8FFC1959FD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85DF1-FD9E-E922-6A39-DC3B371B0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>
                <a:solidFill>
                  <a:schemeClr val="accent3"/>
                </a:solidFill>
              </a:rPr>
              <a:t>[</a:t>
            </a:r>
            <a:r>
              <a:rPr lang="en-US" sz="4000"/>
              <a:t>Your contact information</a:t>
            </a:r>
            <a:r>
              <a:rPr lang="en-US" sz="4000">
                <a:solidFill>
                  <a:schemeClr val="accent3"/>
                </a:solidFill>
              </a:rPr>
              <a:t>]</a:t>
            </a:r>
            <a:endParaRPr lang="en-US" sz="4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645626" y="755120"/>
            <a:ext cx="5105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rgbClr val="FFFFFF"/>
                </a:solidFill>
                <a:latin typeface="Lucida Handwriting" pitchFamily="66" charset="0"/>
              </a:rPr>
              <a:t>What is the</a:t>
            </a:r>
            <a:endParaRPr lang="en-US" altLang="en-US" sz="2200" b="1" dirty="0"/>
          </a:p>
          <a:p>
            <a:pPr>
              <a:lnSpc>
                <a:spcPct val="80000"/>
              </a:lnSpc>
            </a:pPr>
            <a:endParaRPr lang="en-US" altLang="en-US" sz="2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EB322-EF95-6E3F-FC67-2A5B1E04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American Translators Association (ATA)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CE1AE-6C62-E44A-BE45-FEA53F39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362200"/>
            <a:ext cx="7315200" cy="3124200"/>
          </a:xfrm>
        </p:spPr>
        <p:txBody>
          <a:bodyPr/>
          <a:lstStyle/>
          <a:p>
            <a:r>
              <a:rPr lang="en-US" dirty="0"/>
              <a:t>National not-for-profit association with an international orientation</a:t>
            </a:r>
          </a:p>
          <a:p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Largest professional association of 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language professionals in the United States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20"/>
          <p:cNvSpPr txBox="1">
            <a:spLocks noChangeArrowheads="1"/>
          </p:cNvSpPr>
          <p:nvPr/>
        </p:nvSpPr>
        <p:spPr bwMode="auto">
          <a:xfrm>
            <a:off x="0" y="914400"/>
            <a:ext cx="35814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1600" b="1" dirty="0">
                <a:solidFill>
                  <a:srgbClr val="FFFFFF"/>
                </a:solidFill>
                <a:latin typeface="Lucida Handwriting" pitchFamily="66" charset="0"/>
              </a:rPr>
              <a:t>     </a:t>
            </a:r>
            <a:r>
              <a:rPr lang="en-US" altLang="en-US" sz="2200" b="1" dirty="0">
                <a:solidFill>
                  <a:schemeClr val="bg1"/>
                </a:solidFill>
                <a:latin typeface="Lucida Handwriting" pitchFamily="66" charset="0"/>
              </a:rPr>
              <a:t>Mission Statement</a:t>
            </a:r>
            <a:endParaRPr lang="en-US" altLang="en-US" sz="22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5E314-FAC8-7F69-0E95-2C13E4B5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Day in the Life…</a:t>
            </a:r>
          </a:p>
        </p:txBody>
      </p:sp>
      <p:pic>
        <p:nvPicPr>
          <p:cNvPr id="4" name="Online Media 3" descr="A Day in the Life of Translators and Interpreters">
            <a:hlinkClick r:id="" action="ppaction://media"/>
            <a:extLst>
              <a:ext uri="{FF2B5EF4-FFF2-40B4-BE49-F238E27FC236}">
                <a16:creationId xmlns:a16="http://schemas.microsoft.com/office/drawing/2014/main" id="{DF1C5AF1-5EDC-887C-2251-653F64C7A6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1569720"/>
            <a:ext cx="8439912" cy="47548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FC158-8122-8C44-9C53-801748138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87"/>
          <a:stretch/>
        </p:blipFill>
        <p:spPr>
          <a:xfrm>
            <a:off x="685800" y="2980303"/>
            <a:ext cx="3749040" cy="2428393"/>
          </a:xfrm>
          <a:prstGeom prst="rect">
            <a:avLst/>
          </a:prstGeom>
          <a:ln>
            <a:solidFill>
              <a:srgbClr val="002D5D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2F293-9296-DE44-9D62-2FF3A60F0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981807"/>
            <a:ext cx="3749040" cy="2428393"/>
          </a:xfrm>
          <a:prstGeom prst="rect">
            <a:avLst/>
          </a:prstGeom>
          <a:ln>
            <a:solidFill>
              <a:srgbClr val="002D5D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A5338-AB4E-F5FE-F274-5895591A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tell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A8A79-1809-7327-6882-660E23696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What’s the difference between a translator and an interpreter?</a:t>
            </a:r>
            <a:endParaRPr lang="en-US" altLang="en-US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9E453A-B650-33F0-0223-424E341DA567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2D5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99B0A-C236-584B-BB71-5FBCE5537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63" b="10806"/>
          <a:stretch/>
        </p:blipFill>
        <p:spPr>
          <a:xfrm>
            <a:off x="104638" y="1828800"/>
            <a:ext cx="8934723" cy="4699237"/>
          </a:xfrm>
          <a:prstGeom prst="rect">
            <a:avLst/>
          </a:prstGeom>
          <a:ln>
            <a:solidFill>
              <a:srgbClr val="002D5D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9754D-54AC-1718-A0CF-ADCFE5F8FC1C}"/>
              </a:ext>
            </a:extLst>
          </p:cNvPr>
          <p:cNvSpPr txBox="1"/>
          <p:nvPr/>
        </p:nvSpPr>
        <p:spPr>
          <a:xfrm>
            <a:off x="0" y="2286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 Narrow" panose="020B0604020202020204" pitchFamily="34" charset="0"/>
              </a:rPr>
              <a:t>What is the difference between translators and interpreters?</a:t>
            </a:r>
          </a:p>
        </p:txBody>
      </p:sp>
    </p:spTree>
    <p:extLst>
      <p:ext uri="{BB962C8B-B14F-4D97-AF65-F5344CB8AC3E}">
        <p14:creationId xmlns:p14="http://schemas.microsoft.com/office/powerpoint/2010/main" val="344787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47" name="Rectangle 19"/>
          <p:cNvSpPr>
            <a:spLocks noChangeArrowheads="1"/>
          </p:cNvSpPr>
          <p:nvPr/>
        </p:nvSpPr>
        <p:spPr bwMode="auto">
          <a:xfrm>
            <a:off x="1219200" y="4495800"/>
            <a:ext cx="7086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2600" dirty="0">
                <a:solidFill>
                  <a:srgbClr val="002060"/>
                </a:solidFill>
                <a:cs typeface="Times New Roman" pitchFamily="18" charset="0"/>
              </a:rPr>
              <a:t>	</a:t>
            </a: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9354" name="Line 26"/>
          <p:cNvSpPr>
            <a:spLocks noChangeShapeType="1"/>
          </p:cNvSpPr>
          <p:nvPr/>
        </p:nvSpPr>
        <p:spPr bwMode="auto">
          <a:xfrm>
            <a:off x="1295400" y="2286000"/>
            <a:ext cx="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9356" name="Line 28"/>
          <p:cNvSpPr>
            <a:spLocks noChangeShapeType="1"/>
          </p:cNvSpPr>
          <p:nvPr/>
        </p:nvSpPr>
        <p:spPr bwMode="auto">
          <a:xfrm>
            <a:off x="1295400" y="2514600"/>
            <a:ext cx="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BF344F-68E7-B048-AD30-5A985074B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" t="12404" b="13387"/>
          <a:stretch/>
        </p:blipFill>
        <p:spPr>
          <a:xfrm>
            <a:off x="914400" y="-18745"/>
            <a:ext cx="3745751" cy="2194560"/>
          </a:xfrm>
          <a:prstGeom prst="rect">
            <a:avLst/>
          </a:prstGeom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5A36-FBCB-1E3A-6B93-0ED36C9B7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590800"/>
            <a:ext cx="7315200" cy="2895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Translators work from their second language into their native language.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I’m 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an X to Y translator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language would you translate into?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9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7" grpId="0" autoUpdateAnimBg="0"/>
      <p:bldP spid="99354" grpId="0" animBg="1"/>
      <p:bldP spid="993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56" name="Line 28"/>
          <p:cNvSpPr>
            <a:spLocks noChangeShapeType="1"/>
          </p:cNvSpPr>
          <p:nvPr/>
        </p:nvSpPr>
        <p:spPr bwMode="auto">
          <a:xfrm>
            <a:off x="1295400" y="2514600"/>
            <a:ext cx="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DCEF7D-944B-C943-8E29-1FC64B04C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6" b="13605"/>
          <a:stretch/>
        </p:blipFill>
        <p:spPr>
          <a:xfrm>
            <a:off x="914400" y="0"/>
            <a:ext cx="3769192" cy="21945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97F9-CD40-5C9E-4F57-B27D1AF6A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590800"/>
            <a:ext cx="7315200" cy="2895600"/>
          </a:xfrm>
        </p:spPr>
        <p:txBody>
          <a:bodyPr/>
          <a:lstStyle/>
          <a:p>
            <a:pPr marL="7938" eaLnBrk="1" hangingPunct="1"/>
            <a:r>
              <a:rPr lang="en-US" altLang="en-US" dirty="0">
                <a:solidFill>
                  <a:srgbClr val="002D5D"/>
                </a:solidFill>
                <a:latin typeface="Calibri" pitchFamily="34" charset="0"/>
                <a:cs typeface="Calibri" pitchFamily="34" charset="0"/>
              </a:rPr>
              <a:t>Interpreters work in both directions</a:t>
            </a: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altLang="en-US" sz="1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I interpret between 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X and Y</a:t>
            </a:r>
            <a:r>
              <a:rPr lang="en-US" altLang="en-US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altLang="en-US" dirty="0">
                <a:latin typeface="Calibri" pitchFamily="34" charset="0"/>
                <a:cs typeface="Calibri" pitchFamily="34" charset="0"/>
              </a:rPr>
              <a:t>.</a:t>
            </a:r>
            <a:endParaRPr lang="en-US" altLang="en-US" sz="18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languages would you interpret?</a:t>
            </a:r>
          </a:p>
        </p:txBody>
      </p:sp>
    </p:spTree>
    <p:extLst>
      <p:ext uri="{BB962C8B-B14F-4D97-AF65-F5344CB8AC3E}">
        <p14:creationId xmlns:p14="http://schemas.microsoft.com/office/powerpoint/2010/main" val="28948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990600" y="4495800"/>
            <a:ext cx="7086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0E4D481B-DF78-FA44-A92D-18CB1697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39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altLang="en-US" sz="28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333D7-284B-8F6B-4065-C8E939F15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71800"/>
            <a:ext cx="1801680" cy="28346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435909-1CAD-DEF5-4444-05295053A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ever…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4639A-F7D9-4920-B290-6841BD21E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Worked with or seen an interpreter before? (At the doctor’s office, in movies)</a:t>
            </a:r>
          </a:p>
          <a:p>
            <a:pPr marL="0" indent="0" eaLnBrk="1" hangingPunct="1">
              <a:buNone/>
              <a:tabLst>
                <a:tab pos="2163763" algn="l"/>
                <a:tab pos="2333625" algn="l"/>
                <a:tab pos="2449513" algn="l"/>
              </a:tabLst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	</a:t>
            </a:r>
          </a:p>
          <a:p>
            <a:pPr marL="0" indent="0" eaLnBrk="1" hangingPunct="1">
              <a:buNone/>
              <a:tabLst>
                <a:tab pos="2055813" algn="l"/>
              </a:tabLst>
            </a:pP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Read something that was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translated before?</a:t>
            </a:r>
            <a:b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en-US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(a book, subtitles on a film)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ATA Theme">
      <a:dk1>
        <a:srgbClr val="FFFFFF"/>
      </a:dk1>
      <a:lt1>
        <a:srgbClr val="003366"/>
      </a:lt1>
      <a:dk2>
        <a:srgbClr val="FFFFFF"/>
      </a:dk2>
      <a:lt2>
        <a:srgbClr val="003366"/>
      </a:lt2>
      <a:accent1>
        <a:srgbClr val="003366"/>
      </a:accent1>
      <a:accent2>
        <a:srgbClr val="8ACD55"/>
      </a:accent2>
      <a:accent3>
        <a:srgbClr val="FF2600"/>
      </a:accent3>
      <a:accent4>
        <a:srgbClr val="6699CC"/>
      </a:accent4>
      <a:accent5>
        <a:srgbClr val="666666"/>
      </a:accent5>
      <a:accent6>
        <a:srgbClr val="999999"/>
      </a:accent6>
      <a:hlink>
        <a:srgbClr val="99CC66"/>
      </a:hlink>
      <a:folHlink>
        <a:srgbClr val="99CC6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872</Words>
  <Application>Microsoft Macintosh PowerPoint</Application>
  <PresentationFormat>On-screen Show (4:3)</PresentationFormat>
  <Paragraphs>145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Lucida Handwriting</vt:lpstr>
      <vt:lpstr>Times New Roman</vt:lpstr>
      <vt:lpstr>Default Design</vt:lpstr>
      <vt:lpstr>PowerPoint Presentation</vt:lpstr>
      <vt:lpstr>About me</vt:lpstr>
      <vt:lpstr>About the American Translators Association (ATA)</vt:lpstr>
      <vt:lpstr>A Day in the Life…</vt:lpstr>
      <vt:lpstr>Can you tell me…</vt:lpstr>
      <vt:lpstr>PowerPoint Presentation</vt:lpstr>
      <vt:lpstr>PowerPoint Presentation</vt:lpstr>
      <vt:lpstr>PowerPoint Presentation</vt:lpstr>
      <vt:lpstr>Have you ever…</vt:lpstr>
      <vt:lpstr>Did you know…</vt:lpstr>
      <vt:lpstr>Training opportunities</vt:lpstr>
      <vt:lpstr>Did you know…</vt:lpstr>
      <vt:lpstr>Common areas of work for translators and interpreters </vt:lpstr>
      <vt:lpstr>Translation problems…</vt:lpstr>
      <vt:lpstr>The 71-million-dollar word</vt:lpstr>
      <vt:lpstr>The 71-million-dollar word</vt:lpstr>
      <vt:lpstr>Where do translators and interpreters work?</vt:lpstr>
      <vt:lpstr>PowerPoint Presentation</vt:lpstr>
      <vt:lpstr>Resources for students</vt:lpstr>
      <vt:lpstr>ATA Chapters and Affiliates</vt:lpstr>
      <vt:lpstr>Questions?</vt:lpstr>
    </vt:vector>
  </TitlesOfParts>
  <Company>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Kelly</dc:creator>
  <cp:lastModifiedBy>Teresa Kelly</cp:lastModifiedBy>
  <cp:revision>370</cp:revision>
  <cp:lastPrinted>2019-09-19T23:32:13Z</cp:lastPrinted>
  <dcterms:created xsi:type="dcterms:W3CDTF">2002-12-20T19:56:05Z</dcterms:created>
  <dcterms:modified xsi:type="dcterms:W3CDTF">2022-07-22T21:17:50Z</dcterms:modified>
</cp:coreProperties>
</file>