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445" r:id="rId3"/>
    <p:sldId id="446" r:id="rId4"/>
    <p:sldId id="450" r:id="rId5"/>
    <p:sldId id="369" r:id="rId6"/>
    <p:sldId id="426" r:id="rId7"/>
    <p:sldId id="342" r:id="rId8"/>
    <p:sldId id="435" r:id="rId9"/>
    <p:sldId id="429" r:id="rId10"/>
    <p:sldId id="436" r:id="rId11"/>
    <p:sldId id="447" r:id="rId12"/>
    <p:sldId id="438" r:id="rId13"/>
    <p:sldId id="439" r:id="rId14"/>
    <p:sldId id="448" r:id="rId15"/>
    <p:sldId id="441" r:id="rId16"/>
    <p:sldId id="449" r:id="rId17"/>
    <p:sldId id="443" r:id="rId18"/>
    <p:sldId id="425" r:id="rId19"/>
  </p:sldIdLst>
  <p:sldSz cx="9144000" cy="6858000" type="screen4x3"/>
  <p:notesSz cx="7077075" cy="936307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njamin Karl" initials="BK" lastIdx="1" clrIdx="0"/>
  <p:cmAuthor id="2" name="Jamie Hartz" initials="JH" lastIdx="8" clrIdx="1"/>
  <p:cmAuthor id="3" name="Veronika Demichelis" initials="VD" lastIdx="6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Rg st="1" end="44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D5D"/>
    <a:srgbClr val="CEE7E6"/>
    <a:srgbClr val="82BA5D"/>
    <a:srgbClr val="8B715E"/>
    <a:srgbClr val="FBB040"/>
    <a:srgbClr val="CC9900"/>
    <a:srgbClr val="1D3666"/>
    <a:srgbClr val="003368"/>
    <a:srgbClr val="00CC99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429" autoAdjust="0"/>
    <p:restoredTop sz="81701" autoAdjust="0"/>
  </p:normalViewPr>
  <p:slideViewPr>
    <p:cSldViewPr>
      <p:cViewPr varScale="1">
        <p:scale>
          <a:sx n="99" d="100"/>
          <a:sy n="99" d="100"/>
        </p:scale>
        <p:origin x="1688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46"/>
    </p:cViewPr>
  </p:sorterViewPr>
  <p:notesViewPr>
    <p:cSldViewPr>
      <p:cViewPr>
        <p:scale>
          <a:sx n="110" d="100"/>
          <a:sy n="110" d="100"/>
        </p:scale>
        <p:origin x="2310" y="-9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D7037147-84C4-4B0D-82B4-1C28A704002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67216" cy="468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29" tIns="47164" rIns="94329" bIns="47164" numCol="1" anchor="t" anchorCtr="0" compatLnSpc="1">
            <a:prstTxWarp prst="textNoShape">
              <a:avLst/>
            </a:prstTxWarp>
          </a:bodyPr>
          <a:lstStyle>
            <a:lvl1pPr algn="l" defTabSz="942612"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80220DCC-F4CC-4188-AE0C-766C7EEC7DB3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09859" y="0"/>
            <a:ext cx="3067216" cy="468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29" tIns="47164" rIns="94329" bIns="47164" numCol="1" anchor="t" anchorCtr="0" compatLnSpc="1">
            <a:prstTxWarp prst="textNoShape">
              <a:avLst/>
            </a:prstTxWarp>
          </a:bodyPr>
          <a:lstStyle>
            <a:lvl1pPr algn="r" defTabSz="942612"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5604" name="Rectangle 4">
            <a:extLst>
              <a:ext uri="{FF2B5EF4-FFF2-40B4-BE49-F238E27FC236}">
                <a16:creationId xmlns:a16="http://schemas.microsoft.com/office/drawing/2014/main" id="{D0A14675-0E19-4CAF-9012-3C1EF0D11D82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894498"/>
            <a:ext cx="3067216" cy="468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29" tIns="47164" rIns="94329" bIns="47164" numCol="1" anchor="b" anchorCtr="0" compatLnSpc="1">
            <a:prstTxWarp prst="textNoShape">
              <a:avLst/>
            </a:prstTxWarp>
          </a:bodyPr>
          <a:lstStyle>
            <a:lvl1pPr algn="l" defTabSz="942612"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5605" name="Rectangle 5">
            <a:extLst>
              <a:ext uri="{FF2B5EF4-FFF2-40B4-BE49-F238E27FC236}">
                <a16:creationId xmlns:a16="http://schemas.microsoft.com/office/drawing/2014/main" id="{60E49824-CC54-4B9C-A75C-CA51604C0FB3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09859" y="8894498"/>
            <a:ext cx="3067216" cy="468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29" tIns="47164" rIns="94329" bIns="47164" numCol="1" anchor="b" anchorCtr="0" compatLnSpc="1">
            <a:prstTxWarp prst="textNoShape">
              <a:avLst/>
            </a:prstTxWarp>
          </a:bodyPr>
          <a:lstStyle>
            <a:lvl1pPr algn="r" defTabSz="942612" eaLnBrk="1" hangingPunct="1">
              <a:defRPr sz="1200"/>
            </a:lvl1pPr>
          </a:lstStyle>
          <a:p>
            <a:fld id="{5D003941-678E-4332-8545-5494F8A0852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37454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>
            <a:extLst>
              <a:ext uri="{FF2B5EF4-FFF2-40B4-BE49-F238E27FC236}">
                <a16:creationId xmlns:a16="http://schemas.microsoft.com/office/drawing/2014/main" id="{DE962AA9-806E-4A30-9319-F0F42EA7044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67216" cy="468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29" tIns="47164" rIns="94329" bIns="47164" numCol="1" anchor="t" anchorCtr="0" compatLnSpc="1">
            <a:prstTxWarp prst="textNoShape">
              <a:avLst/>
            </a:prstTxWarp>
          </a:bodyPr>
          <a:lstStyle>
            <a:lvl1pPr algn="l" defTabSz="942612"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34147" name="Rectangle 3">
            <a:extLst>
              <a:ext uri="{FF2B5EF4-FFF2-40B4-BE49-F238E27FC236}">
                <a16:creationId xmlns:a16="http://schemas.microsoft.com/office/drawing/2014/main" id="{B7CA44F9-5187-44A1-A013-89B9D79E0B71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009859" y="0"/>
            <a:ext cx="3067216" cy="468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29" tIns="47164" rIns="94329" bIns="47164" numCol="1" anchor="t" anchorCtr="0" compatLnSpc="1">
            <a:prstTxWarp prst="textNoShape">
              <a:avLst/>
            </a:prstTxWarp>
          </a:bodyPr>
          <a:lstStyle>
            <a:lvl1pPr algn="r" defTabSz="942612"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98563" y="701675"/>
            <a:ext cx="4681537" cy="35115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34149" name="Rectangle 5">
            <a:extLst>
              <a:ext uri="{FF2B5EF4-FFF2-40B4-BE49-F238E27FC236}">
                <a16:creationId xmlns:a16="http://schemas.microsoft.com/office/drawing/2014/main" id="{5400BAE5-1B8A-4341-8247-8DF1ED779F96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3853" y="4448310"/>
            <a:ext cx="5189371" cy="4212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29" tIns="47164" rIns="94329" bIns="4716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134150" name="Rectangle 6">
            <a:extLst>
              <a:ext uri="{FF2B5EF4-FFF2-40B4-BE49-F238E27FC236}">
                <a16:creationId xmlns:a16="http://schemas.microsoft.com/office/drawing/2014/main" id="{A6A07A35-BCF8-488E-8A77-FCB59A3C539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94498"/>
            <a:ext cx="3067216" cy="468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29" tIns="47164" rIns="94329" bIns="47164" numCol="1" anchor="b" anchorCtr="0" compatLnSpc="1">
            <a:prstTxWarp prst="textNoShape">
              <a:avLst/>
            </a:prstTxWarp>
          </a:bodyPr>
          <a:lstStyle>
            <a:lvl1pPr algn="l" defTabSz="942612"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34151" name="Rectangle 7">
            <a:extLst>
              <a:ext uri="{FF2B5EF4-FFF2-40B4-BE49-F238E27FC236}">
                <a16:creationId xmlns:a16="http://schemas.microsoft.com/office/drawing/2014/main" id="{3B8828DD-4383-4CD9-8ECA-1095535C9A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09859" y="8894498"/>
            <a:ext cx="3067216" cy="468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29" tIns="47164" rIns="94329" bIns="47164" numCol="1" anchor="b" anchorCtr="0" compatLnSpc="1">
            <a:prstTxWarp prst="textNoShape">
              <a:avLst/>
            </a:prstTxWarp>
          </a:bodyPr>
          <a:lstStyle>
            <a:lvl1pPr algn="r" defTabSz="942612" eaLnBrk="1" hangingPunct="1">
              <a:defRPr sz="1200"/>
            </a:lvl1pPr>
          </a:lstStyle>
          <a:p>
            <a:fld id="{DF013F12-A49F-4860-B0EB-60F44282052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14704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9FA9FF3-EA53-4ADC-BCF5-3B9A458F4E80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485542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E152725-0B0B-4C4B-8492-96EB5BA7426F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z="28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7440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E152725-0B0B-4C4B-8492-96EB5BA7426F}" type="slidenum">
              <a:rPr lang="en-US" altLang="en-US"/>
              <a:pPr/>
              <a:t>11</a:t>
            </a:fld>
            <a:endParaRPr lang="en-US" altLang="en-US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dirty="0"/>
              <a:t>Personalize this slide by adding your details in between the red brackets, and then deleting the brackets. Further personalize by adding a photo that represents your specialization.</a:t>
            </a:r>
          </a:p>
        </p:txBody>
      </p:sp>
    </p:spTree>
    <p:extLst>
      <p:ext uri="{BB962C8B-B14F-4D97-AF65-F5344CB8AC3E}">
        <p14:creationId xmlns:p14="http://schemas.microsoft.com/office/powerpoint/2010/main" val="24716762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E152725-0B0B-4C4B-8492-96EB5BA7426F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z="28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4811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E152725-0B0B-4C4B-8492-96EB5BA7426F}" type="slidenum">
              <a:rPr lang="en-US" altLang="en-US"/>
              <a:pPr/>
              <a:t>13</a:t>
            </a:fld>
            <a:endParaRPr lang="en-US" altLang="en-US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z="28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5767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E152725-0B0B-4C4B-8492-96EB5BA7426F}" type="slidenum">
              <a:rPr lang="en-US" altLang="en-US"/>
              <a:pPr/>
              <a:t>14</a:t>
            </a:fld>
            <a:endParaRPr lang="en-US" altLang="en-US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z="28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63644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E152725-0B0B-4C4B-8492-96EB5BA7426F}" type="slidenum">
              <a:rPr lang="en-US" altLang="en-US"/>
              <a:pPr/>
              <a:t>15</a:t>
            </a:fld>
            <a:endParaRPr lang="en-US" altLang="en-US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z="28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4896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E152725-0B0B-4C4B-8492-96EB5BA7426F}" type="slidenum">
              <a:rPr lang="en-US" altLang="en-US"/>
              <a:pPr/>
              <a:t>16</a:t>
            </a:fld>
            <a:endParaRPr lang="en-US" altLang="en-US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z="28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93450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E152725-0B0B-4C4B-8492-96EB5BA7426F}" type="slidenum">
              <a:rPr lang="en-US" altLang="en-US"/>
              <a:pPr/>
              <a:t>17</a:t>
            </a:fld>
            <a:endParaRPr lang="en-US" altLang="en-US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z="28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86119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5E8752D-005E-403A-8469-CEF8786120AE}" type="slidenum">
              <a:rPr lang="en-US" altLang="en-US"/>
              <a:pPr/>
              <a:t>18</a:t>
            </a:fld>
            <a:endParaRPr lang="en-US" altLang="en-US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/>
              <a:t>Personalize this slide by adding your details in between the red brackets, and then deleting the brackets.</a:t>
            </a:r>
          </a:p>
        </p:txBody>
      </p:sp>
    </p:spTree>
    <p:extLst>
      <p:ext uri="{BB962C8B-B14F-4D97-AF65-F5344CB8AC3E}">
        <p14:creationId xmlns:p14="http://schemas.microsoft.com/office/powerpoint/2010/main" val="9158291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7F3A146-D0AF-4345-ADC5-EFD6B315554D}" type="slidenum">
              <a:rPr lang="en-US" altLang="en-US"/>
              <a:pPr/>
              <a:t>2</a:t>
            </a:fld>
            <a:endParaRPr lang="en-US" altLang="en-US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/>
              <a:t>Personalize this slide by adding your details in between the red brackets, and then deleting the brackets.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038152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7F3A146-D0AF-4345-ADC5-EFD6B315554D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dirty="0"/>
              <a:t>ABOUT ATA</a:t>
            </a:r>
          </a:p>
        </p:txBody>
      </p:sp>
    </p:spTree>
    <p:extLst>
      <p:ext uri="{BB962C8B-B14F-4D97-AF65-F5344CB8AC3E}">
        <p14:creationId xmlns:p14="http://schemas.microsoft.com/office/powerpoint/2010/main" val="42240921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300EB6E-BE0F-4180-A5FA-ED38EAFBCD19}" type="slidenum">
              <a:rPr lang="en-US" altLang="en-US"/>
              <a:pPr/>
              <a:t>4</a:t>
            </a:fld>
            <a:endParaRPr lang="en-US" altLang="en-US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A Day in the Life of Translators and Interpreters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ATA invites you to see how translators and interpreters work in this short, animated video!</a:t>
            </a:r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If you have internet access, you can play this embedded video. You can also view this video using this link: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  <a:cs typeface="+mn-cs"/>
              </a:rPr>
              <a:t> </a:t>
            </a:r>
            <a:r>
              <a:rPr lang="en-US" alt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https://</a:t>
            </a:r>
            <a:r>
              <a:rPr lang="en-US" altLang="en-US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www.atanet.org</a:t>
            </a:r>
            <a:r>
              <a:rPr lang="en-US" alt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/video/a-day-in-the-life-of-translators-and-interpreters/</a:t>
            </a:r>
            <a:endParaRPr lang="en-US" altLang="en-US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/>
              <a:t>If you do not have internet access, you can download this video to play during your presentation using this link: </a:t>
            </a:r>
            <a:r>
              <a:rPr lang="en-US" dirty="0"/>
              <a:t>https://</a:t>
            </a:r>
            <a:r>
              <a:rPr lang="en-US" dirty="0" err="1"/>
              <a:t>vimeo.com</a:t>
            </a:r>
            <a:r>
              <a:rPr lang="en-US" dirty="0"/>
              <a:t>/</a:t>
            </a:r>
            <a:r>
              <a:rPr lang="en-US" dirty="0" err="1"/>
              <a:t>americantranslators</a:t>
            </a:r>
            <a:r>
              <a:rPr lang="en-US" dirty="0"/>
              <a:t>/download/418207914/703357f815</a:t>
            </a:r>
          </a:p>
        </p:txBody>
      </p:sp>
    </p:spTree>
    <p:extLst>
      <p:ext uri="{BB962C8B-B14F-4D97-AF65-F5344CB8AC3E}">
        <p14:creationId xmlns:p14="http://schemas.microsoft.com/office/powerpoint/2010/main" val="7204014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E152725-0B0B-4C4B-8492-96EB5BA7426F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z="28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18126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E152725-0B0B-4C4B-8492-96EB5BA7426F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z="28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5506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5F117EA-BA92-480E-A119-1F4F3E536A89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/>
              <a:t>Personalize this slide by adding your details in between the red brackets, and then deleting the brackets.</a:t>
            </a:r>
          </a:p>
        </p:txBody>
      </p:sp>
    </p:spTree>
    <p:extLst>
      <p:ext uri="{BB962C8B-B14F-4D97-AF65-F5344CB8AC3E}">
        <p14:creationId xmlns:p14="http://schemas.microsoft.com/office/powerpoint/2010/main" val="39824382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5F117EA-BA92-480E-A119-1F4F3E536A89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/>
              <a:t>Personalize this slide by adding your details in between the red brackets, and then deleting the brackets.</a:t>
            </a:r>
          </a:p>
        </p:txBody>
      </p:sp>
    </p:spTree>
    <p:extLst>
      <p:ext uri="{BB962C8B-B14F-4D97-AF65-F5344CB8AC3E}">
        <p14:creationId xmlns:p14="http://schemas.microsoft.com/office/powerpoint/2010/main" val="6093415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E152725-0B0B-4C4B-8492-96EB5BA7426F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z="28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7665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BA1AD-B17D-492A-AD7A-65AEE00261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ctr" anchorCtr="0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C3C996-6023-459D-B0FF-95A38DB684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AECB1-3B98-4108-AE53-32F3703C4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85800"/>
            <a:ext cx="7772400" cy="677108"/>
          </a:xfrm>
        </p:spPr>
        <p:txBody>
          <a:bodyPr lIns="0" tIns="0" rIns="0" bIns="0" anchor="t" anchorCtr="0">
            <a:spAutoFit/>
          </a:bodyPr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B67087-166D-41C8-AB87-5092DD7FFEC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43000" y="1600200"/>
            <a:ext cx="7315200" cy="3886200"/>
          </a:xfrm>
        </p:spPr>
        <p:txBody>
          <a:bodyPr lIns="0" tIns="0" rIns="0" bIns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4FE48-979B-448F-8BA6-5902EA8E4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D290A6-C43E-4015-8EFF-E4073F025C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3733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B0DF27-624D-4F70-B089-21A1A9CF3E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3733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26434-AD7D-4065-928F-69B8D2349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7BBC6B-CD07-4291-A783-486DE512C0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457201"/>
            <a:ext cx="4629150" cy="52577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2AC108-3FB8-4706-B525-BF58E05B00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43434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215D3-2361-4521-A791-93721F95F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A746D1-2823-4AD0-A119-8DA79600D8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457201"/>
            <a:ext cx="4629150" cy="52577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BA56D3-05C7-400F-A7B9-CD75442347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43434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pic>
        <p:nvPicPr>
          <p:cNvPr id="8" name="Picture 7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24C75AB9-5A28-A5D2-291E-99C89E957D6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5842958"/>
            <a:ext cx="2689109" cy="548640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5" r:id="rId4"/>
    <p:sldLayoutId id="2147483656" r:id="rId5"/>
    <p:sldLayoutId id="2147483657" r:id="rId6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tanet.org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player.vimeo.com/video/418207914?h=a6fa28cffd&amp;app_id=122963" TargetMode="Externa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Line 10"/>
          <p:cNvSpPr>
            <a:spLocks noChangeShapeType="1"/>
          </p:cNvSpPr>
          <p:nvPr/>
        </p:nvSpPr>
        <p:spPr bwMode="auto">
          <a:xfrm>
            <a:off x="381000" y="3048000"/>
            <a:ext cx="8382000" cy="0"/>
          </a:xfrm>
          <a:prstGeom prst="line">
            <a:avLst/>
          </a:prstGeom>
          <a:noFill/>
          <a:ln w="38100">
            <a:solidFill>
              <a:srgbClr val="C0C0C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60" name="Line 12"/>
          <p:cNvSpPr>
            <a:spLocks noChangeShapeType="1"/>
          </p:cNvSpPr>
          <p:nvPr/>
        </p:nvSpPr>
        <p:spPr bwMode="auto">
          <a:xfrm>
            <a:off x="381000" y="3048000"/>
            <a:ext cx="8382000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rgbClr val="002D5D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B0A428-9254-4A93-B5AE-1E371A77644B}"/>
              </a:ext>
            </a:extLst>
          </p:cNvPr>
          <p:cNvSpPr txBox="1"/>
          <p:nvPr/>
        </p:nvSpPr>
        <p:spPr>
          <a:xfrm>
            <a:off x="449580" y="914400"/>
            <a:ext cx="8153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Introduction to</a:t>
            </a:r>
          </a:p>
          <a:p>
            <a:pPr algn="ctr"/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Translation and Interpreting</a:t>
            </a: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1169BCED-DDD1-9424-91CD-6A83629E0E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503" y="4876800"/>
            <a:ext cx="5674994" cy="1097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8" grpId="0" animBg="1"/>
      <p:bldP spid="206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Text Box 12"/>
          <p:cNvSpPr txBox="1">
            <a:spLocks noChangeArrowheads="1"/>
          </p:cNvSpPr>
          <p:nvPr/>
        </p:nvSpPr>
        <p:spPr bwMode="auto">
          <a:xfrm>
            <a:off x="990600" y="4495800"/>
            <a:ext cx="7086600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0E4D481B-DF78-FA44-A92D-18CB16975E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2743200"/>
            <a:ext cx="7391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</a:pPr>
            <a:endParaRPr lang="en-US" altLang="en-US" sz="2800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78A810-62F4-3D1F-31A7-06A228A8A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Did you know…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410BE3-398A-A222-0092-E82DA1FE8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1600200"/>
            <a:ext cx="7315200" cy="42672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Before you become a translator or interpreter:</a:t>
            </a:r>
          </a:p>
          <a:p>
            <a:pPr eaLnBrk="1" hangingPunct="1"/>
            <a:endParaRPr lang="en-US" altLang="en-US" sz="1400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pPr marL="514350" indent="-514350" eaLnBrk="1" hangingPunct="1">
              <a:buFont typeface="+mj-lt"/>
              <a:buAutoNum type="arabicParenR"/>
              <a:tabLst>
                <a:tab pos="454025" algn="l"/>
              </a:tabLst>
            </a:pPr>
            <a:r>
              <a:rPr lang="en-US" altLang="en-US" sz="28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You must be bilingual.</a:t>
            </a:r>
          </a:p>
          <a:p>
            <a:pPr marL="517525" lvl="1" indent="0" eaLnBrk="1" hangingPunct="1">
              <a:buNone/>
              <a:tabLst>
                <a:tab pos="509588" algn="l"/>
              </a:tabLst>
            </a:pPr>
            <a:r>
              <a:rPr lang="en-US" altLang="en-US" sz="24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That means you need to speak, read, and write almost perfectly in more than one language.</a:t>
            </a:r>
          </a:p>
          <a:p>
            <a:pPr marL="7938" eaLnBrk="1" hangingPunct="1">
              <a:tabLst>
                <a:tab pos="454025" algn="l"/>
              </a:tabLst>
            </a:pPr>
            <a:endParaRPr lang="en-US" altLang="en-US" sz="1400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pPr marL="514350" indent="-514350" eaLnBrk="1" hangingPunct="1">
              <a:buFont typeface="+mj-lt"/>
              <a:buAutoNum type="arabicParenR" startAt="2"/>
              <a:tabLst>
                <a:tab pos="454025" algn="l"/>
              </a:tabLst>
            </a:pPr>
            <a:r>
              <a:rPr lang="en-US" altLang="en-US" sz="28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Being bilingual isn’t enough.</a:t>
            </a:r>
          </a:p>
          <a:p>
            <a:pPr marL="517525" indent="0" eaLnBrk="1" hangingPunct="1">
              <a:buNone/>
              <a:tabLst>
                <a:tab pos="454025" algn="l"/>
              </a:tabLst>
            </a:pPr>
            <a:r>
              <a:rPr lang="en-US" altLang="en-US" sz="24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Additional training is needed to become a professional interpreter or translator.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060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Text Box 12"/>
          <p:cNvSpPr txBox="1">
            <a:spLocks noChangeArrowheads="1"/>
          </p:cNvSpPr>
          <p:nvPr/>
        </p:nvSpPr>
        <p:spPr bwMode="auto">
          <a:xfrm>
            <a:off x="990600" y="4495800"/>
            <a:ext cx="7086600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0E4D481B-DF78-FA44-A92D-18CB16975E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2743200"/>
            <a:ext cx="7391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</a:pPr>
            <a:endParaRPr lang="en-US" altLang="en-US" sz="2800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78A810-62F4-3D1F-31A7-06A228A8A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Did you know…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410BE3-398A-A222-0092-E82DA1FE85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r>
              <a:rPr lang="en-US" alt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Translators and interpreters specialize in a field they like or know a lot about.</a:t>
            </a:r>
          </a:p>
          <a:p>
            <a:pPr eaLnBrk="1" hangingPunct="1"/>
            <a:r>
              <a:rPr lang="en-US" altLang="en-US" sz="28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For example, </a:t>
            </a:r>
            <a:r>
              <a:rPr lang="en-US" altLang="en-US" sz="2800" dirty="0">
                <a:solidFill>
                  <a:schemeClr val="accent3"/>
                </a:solidFill>
                <a:latin typeface="Calibri" pitchFamily="34" charset="0"/>
                <a:cs typeface="Calibri" pitchFamily="34" charset="0"/>
              </a:rPr>
              <a:t>[</a:t>
            </a:r>
            <a:r>
              <a:rPr lang="en-US" altLang="en-US" sz="2800" dirty="0">
                <a:latin typeface="Calibri" pitchFamily="34" charset="0"/>
                <a:cs typeface="Calibri" pitchFamily="34" charset="0"/>
              </a:rPr>
              <a:t>I’m an X-to-Y translator, and I specialize in Z. I translate things like A, B and C</a:t>
            </a:r>
            <a:r>
              <a:rPr lang="en-US" altLang="en-US" sz="2800" dirty="0">
                <a:solidFill>
                  <a:schemeClr val="accent3"/>
                </a:solidFill>
                <a:latin typeface="Calibri" pitchFamily="34" charset="0"/>
                <a:cs typeface="Calibri" pitchFamily="34" charset="0"/>
              </a:rPr>
              <a:t>]</a:t>
            </a:r>
            <a:r>
              <a:rPr lang="en-US" altLang="en-US" sz="2800" dirty="0">
                <a:latin typeface="Calibri" pitchFamily="34" charset="0"/>
                <a:cs typeface="Calibri" pitchFamily="34" charset="0"/>
              </a:rPr>
              <a:t>.</a:t>
            </a:r>
            <a:endParaRPr lang="en-US" altLang="en-US" sz="2800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  <a:p>
            <a:pPr marL="0" indent="0" eaLnBrk="1" hangingPunct="1">
              <a:buNone/>
            </a:pPr>
            <a:endParaRPr lang="en-US" dirty="0"/>
          </a:p>
        </p:txBody>
      </p:sp>
      <p:pic>
        <p:nvPicPr>
          <p:cNvPr id="6" name="Picture 4" descr="The Physics of Airplane Flight | Mini Physics - Learn Physics">
            <a:extLst>
              <a:ext uri="{FF2B5EF4-FFF2-40B4-BE49-F238E27FC236}">
                <a16:creationId xmlns:a16="http://schemas.microsoft.com/office/drawing/2014/main" id="{D086A2B0-3242-0203-9516-E1CB473ED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962400"/>
            <a:ext cx="38100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81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Text Box 12"/>
          <p:cNvSpPr txBox="1">
            <a:spLocks noChangeArrowheads="1"/>
          </p:cNvSpPr>
          <p:nvPr/>
        </p:nvSpPr>
        <p:spPr bwMode="auto">
          <a:xfrm>
            <a:off x="990600" y="4495800"/>
            <a:ext cx="7086600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n-US" altLang="en-US"/>
          </a:p>
        </p:txBody>
      </p:sp>
      <p:pic>
        <p:nvPicPr>
          <p:cNvPr id="8" name="Picture 2" descr="http://www.mssu.edu/academics/programs/images/literature.jpg">
            <a:extLst>
              <a:ext uri="{FF2B5EF4-FFF2-40B4-BE49-F238E27FC236}">
                <a16:creationId xmlns:a16="http://schemas.microsoft.com/office/drawing/2014/main" id="{96257697-8F0B-D640-91DD-4C714220A0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6" r="14149"/>
          <a:stretch/>
        </p:blipFill>
        <p:spPr bwMode="auto">
          <a:xfrm>
            <a:off x="737006" y="2261711"/>
            <a:ext cx="2524989" cy="1371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://easydivorcehouston.com/wp-content/uploads/2013/10/lawyer-03.jpg">
            <a:extLst>
              <a:ext uri="{FF2B5EF4-FFF2-40B4-BE49-F238E27FC236}">
                <a16:creationId xmlns:a16="http://schemas.microsoft.com/office/drawing/2014/main" id="{94724898-843E-0A46-8938-595CA59BA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826" y="2246471"/>
            <a:ext cx="2072347" cy="15544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http://wileyasiablog.com/wp-content/uploads/2014/01/Free-Finance-articles.jpg">
            <a:extLst>
              <a:ext uri="{FF2B5EF4-FFF2-40B4-BE49-F238E27FC236}">
                <a16:creationId xmlns:a16="http://schemas.microsoft.com/office/drawing/2014/main" id="{625CCC16-3FA1-CD48-97CC-8A69261EF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474" y="3886200"/>
            <a:ext cx="2340864" cy="15544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http://harbourpublications.org.uk/wp-content/uploads/2013/05/Advertising.jpg">
            <a:extLst>
              <a:ext uri="{FF2B5EF4-FFF2-40B4-BE49-F238E27FC236}">
                <a16:creationId xmlns:a16="http://schemas.microsoft.com/office/drawing/2014/main" id="{4550DBC6-2BC5-AF4E-892E-0BC9ABA3B8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94" y="3886200"/>
            <a:ext cx="1920240" cy="19202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80B8B5B-AAD3-C64C-BD3B-B24C223349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72850" y="3733800"/>
            <a:ext cx="2651760" cy="2044802"/>
          </a:xfrm>
          <a:prstGeom prst="rect">
            <a:avLst/>
          </a:prstGeom>
        </p:spPr>
      </p:pic>
      <p:pic>
        <p:nvPicPr>
          <p:cNvPr id="4098" name="Picture 2" descr="Imágenes, fotos de stock y vectores sobre Healthcare Illustration ...">
            <a:extLst>
              <a:ext uri="{FF2B5EF4-FFF2-40B4-BE49-F238E27FC236}">
                <a16:creationId xmlns:a16="http://schemas.microsoft.com/office/drawing/2014/main" id="{33622AF1-1481-DE49-897F-BD2C462F79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98"/>
          <a:stretch/>
        </p:blipFill>
        <p:spPr bwMode="auto">
          <a:xfrm>
            <a:off x="5961760" y="2210054"/>
            <a:ext cx="2460578" cy="1371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E634A4-4578-093D-55A3-8300CF120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85800"/>
            <a:ext cx="7772400" cy="2031325"/>
          </a:xfrm>
        </p:spPr>
        <p:txBody>
          <a:bodyPr/>
          <a:lstStyle/>
          <a:p>
            <a:r>
              <a:rPr lang="en-US" dirty="0">
                <a:solidFill>
                  <a:srgbClr val="002D5D"/>
                </a:solidFill>
                <a:latin typeface="Calibri" pitchFamily="34" charset="0"/>
                <a:cs typeface="Calibri" pitchFamily="34" charset="0"/>
              </a:rPr>
              <a:t>Common areas of work for translators and interpreters</a:t>
            </a:r>
            <a:br>
              <a:rPr lang="en-US" sz="3200" dirty="0">
                <a:solidFill>
                  <a:srgbClr val="002D5D"/>
                </a:solidFill>
                <a:latin typeface="Calibri" pitchFamily="34" charset="0"/>
                <a:cs typeface="Calibri" pitchFamily="34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5728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Text Box 12"/>
          <p:cNvSpPr txBox="1">
            <a:spLocks noChangeArrowheads="1"/>
          </p:cNvSpPr>
          <p:nvPr/>
        </p:nvSpPr>
        <p:spPr bwMode="auto">
          <a:xfrm>
            <a:off x="990600" y="4495800"/>
            <a:ext cx="7086600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0E4D481B-DF78-FA44-A92D-18CB16975E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2743200"/>
            <a:ext cx="7391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</a:pPr>
            <a:endParaRPr lang="en-US" altLang="en-US" sz="2800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122" name="Picture 2" descr="48 Best Translation Bloopers images | Funny signs, Lost in ...">
            <a:extLst>
              <a:ext uri="{FF2B5EF4-FFF2-40B4-BE49-F238E27FC236}">
                <a16:creationId xmlns:a16="http://schemas.microsoft.com/office/drawing/2014/main" id="{C3FB6558-8744-5A4A-B5FB-A4CC59EFE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956560"/>
            <a:ext cx="3484245" cy="28346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4A817EB-27D0-54A4-714B-A65FFFBC8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D5D"/>
                </a:solidFill>
                <a:latin typeface="Calibri" pitchFamily="34" charset="0"/>
                <a:cs typeface="Calibri" pitchFamily="34" charset="0"/>
              </a:rPr>
              <a:t>Translation problems…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4BB067-440E-7C94-6CFB-9C2CBD5631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What happens if you work with an unprofessional translator or interpreter?</a:t>
            </a:r>
          </a:p>
          <a:p>
            <a:pPr marL="0" indent="0">
              <a:buNone/>
            </a:pPr>
            <a:endParaRPr lang="en-US" altLang="en-US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pPr marL="3719513" indent="0">
              <a:buNone/>
            </a:pPr>
            <a:r>
              <a:rPr lang="en-US" alt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Some translation mistakes can be funny, and some can be very serious!</a:t>
            </a:r>
            <a:endParaRPr lang="en-US" dirty="0"/>
          </a:p>
          <a:p>
            <a:pPr marL="0" indent="0">
              <a:buNone/>
            </a:pPr>
            <a:endParaRPr lang="en-US" altLang="en-US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066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Text Box 12"/>
          <p:cNvSpPr txBox="1">
            <a:spLocks noChangeArrowheads="1"/>
          </p:cNvSpPr>
          <p:nvPr/>
        </p:nvSpPr>
        <p:spPr bwMode="auto">
          <a:xfrm>
            <a:off x="990600" y="4495800"/>
            <a:ext cx="7086600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0E4D481B-DF78-FA44-A92D-18CB16975E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2743200"/>
            <a:ext cx="7391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</a:pPr>
            <a:endParaRPr lang="en-US" altLang="en-US" sz="2800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1BF069-C723-DDD6-6DE6-E053A699A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85800"/>
            <a:ext cx="7772400" cy="553998"/>
          </a:xfrm>
        </p:spPr>
        <p:txBody>
          <a:bodyPr/>
          <a:lstStyle/>
          <a:p>
            <a:r>
              <a:rPr lang="en-US" sz="3600" dirty="0">
                <a:solidFill>
                  <a:srgbClr val="002D5D"/>
                </a:solidFill>
                <a:latin typeface="Calibri" pitchFamily="34" charset="0"/>
                <a:cs typeface="Calibri" pitchFamily="34" charset="0"/>
              </a:rPr>
              <a:t>Who needs translators and interpreters?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53EE81-C6B5-0F9B-2117-08FFF856CB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1600200"/>
            <a:ext cx="7315200" cy="3886200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Hospitals and clinics</a:t>
            </a:r>
          </a:p>
          <a:p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Courts</a:t>
            </a:r>
          </a:p>
          <a:p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International businesses</a:t>
            </a:r>
            <a:b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Think about McDonald’s. With restaurants all over the world, they have to translate all their menus.</a:t>
            </a:r>
          </a:p>
          <a:p>
            <a:pPr marL="0" indent="0">
              <a:buNone/>
            </a:pPr>
            <a:endParaRPr lang="en-US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53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Text Box 12"/>
          <p:cNvSpPr txBox="1">
            <a:spLocks noChangeArrowheads="1"/>
          </p:cNvSpPr>
          <p:nvPr/>
        </p:nvSpPr>
        <p:spPr bwMode="auto">
          <a:xfrm>
            <a:off x="990600" y="4495800"/>
            <a:ext cx="7086600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0E4D481B-DF78-FA44-A92D-18CB16975E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2743200"/>
            <a:ext cx="7391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</a:pPr>
            <a:endParaRPr lang="en-US" altLang="en-US" sz="2800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1BF069-C723-DDD6-6DE6-E053A699A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85800"/>
            <a:ext cx="7772400" cy="553998"/>
          </a:xfrm>
        </p:spPr>
        <p:txBody>
          <a:bodyPr/>
          <a:lstStyle/>
          <a:p>
            <a:r>
              <a:rPr lang="en-US" sz="3600" dirty="0">
                <a:solidFill>
                  <a:srgbClr val="002D5D"/>
                </a:solidFill>
                <a:latin typeface="Calibri" pitchFamily="34" charset="0"/>
                <a:cs typeface="Calibri" pitchFamily="34" charset="0"/>
              </a:rPr>
              <a:t>Who needs translators and interpreters?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53EE81-C6B5-0F9B-2117-08FFF856CB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1600200"/>
            <a:ext cx="7315200" cy="3886200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United Nations</a:t>
            </a:r>
            <a:b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United Nations has 6 official languages and needs translators and interpreters for all of them.</a:t>
            </a:r>
          </a:p>
          <a:p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Government</a:t>
            </a:r>
            <a:b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U.S. Central Intelligence Agency has a team of translators and interpreters that work for them. </a:t>
            </a:r>
            <a:br>
              <a:rPr lang="en-US" sz="2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U.S. Armed Forces use interpreters and translators around the world.</a:t>
            </a:r>
            <a:b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482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A9E453A-B650-33F0-0223-424E341DA567}"/>
              </a:ext>
            </a:extLst>
          </p:cNvPr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2D5D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0246" name="Text Box 12"/>
          <p:cNvSpPr txBox="1">
            <a:spLocks noChangeArrowheads="1"/>
          </p:cNvSpPr>
          <p:nvPr/>
        </p:nvSpPr>
        <p:spPr bwMode="auto">
          <a:xfrm>
            <a:off x="990600" y="4495800"/>
            <a:ext cx="7086600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n-US" altLang="en-US"/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C16CF3A8-5390-A7FF-F3EB-A0A9F1E529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5913120"/>
            <a:ext cx="3310414" cy="6400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79754D-54AC-1718-A0CF-ADCFE5F8FC1C}"/>
              </a:ext>
            </a:extLst>
          </p:cNvPr>
          <p:cNvSpPr txBox="1"/>
          <p:nvPr/>
        </p:nvSpPr>
        <p:spPr>
          <a:xfrm>
            <a:off x="0" y="306050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Arial Narrow" panose="020B0604020202020204" pitchFamily="34" charset="0"/>
              </a:rPr>
              <a:t>Can you make </a:t>
            </a:r>
            <a:r>
              <a:rPr lang="en-US" sz="4400" b="1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Arial Narrow" panose="020B0604020202020204" pitchFamily="34" charset="0"/>
              </a:rPr>
              <a:t>a career out </a:t>
            </a:r>
            <a:br>
              <a:rPr lang="en-US" sz="4400" b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Arial Narrow" panose="020B0604020202020204" pitchFamily="34" charset="0"/>
              </a:rPr>
            </a:br>
            <a:r>
              <a:rPr lang="en-US" sz="4400" b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Arial Narrow" panose="020B0604020202020204" pitchFamily="34" charset="0"/>
              </a:rPr>
              <a:t>of translation and interpreting?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875B0A-E4BF-1BEE-D646-7CFE03D755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918" b="9794"/>
          <a:stretch/>
        </p:blipFill>
        <p:spPr>
          <a:xfrm>
            <a:off x="12032" y="1905000"/>
            <a:ext cx="9119937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0889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Text Box 12"/>
          <p:cNvSpPr txBox="1">
            <a:spLocks noChangeArrowheads="1"/>
          </p:cNvSpPr>
          <p:nvPr/>
        </p:nvSpPr>
        <p:spPr bwMode="auto">
          <a:xfrm>
            <a:off x="990600" y="4495800"/>
            <a:ext cx="7086600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0E4D481B-DF78-FA44-A92D-18CB16975E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2743200"/>
            <a:ext cx="7391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</a:pPr>
            <a:endParaRPr lang="en-US" altLang="en-US" sz="2800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67C751-38B8-1911-01C6-62E7A948C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85800"/>
            <a:ext cx="7772400" cy="677108"/>
          </a:xfrm>
        </p:spPr>
        <p:txBody>
          <a:bodyPr/>
          <a:lstStyle/>
          <a:p>
            <a:r>
              <a:rPr lang="en-US" dirty="0">
                <a:solidFill>
                  <a:srgbClr val="002D5D"/>
                </a:solidFill>
                <a:latin typeface="Calibri" pitchFamily="34" charset="0"/>
                <a:cs typeface="Calibri" pitchFamily="34" charset="0"/>
              </a:rPr>
              <a:t>Resources for students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C3AF2-8FDE-5B2B-659D-567D1E047C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Visit the ATA website for more information: </a:t>
            </a:r>
            <a:r>
              <a:rPr lang="en-US" altLang="en-US" b="1" dirty="0">
                <a:latin typeface="Calibri" pitchFamily="34" charset="0"/>
                <a:cs typeface="Calibri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www.atanet.org</a:t>
            </a:r>
            <a:endParaRPr lang="en-US" altLang="en-US" b="1" dirty="0">
              <a:latin typeface="Calibri" pitchFamily="34" charset="0"/>
              <a:cs typeface="Calibri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221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E7617-9B34-6A98-55F5-8FFC1959FD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285DF1-FD9E-E922-6A39-DC3B371B04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4000">
                <a:solidFill>
                  <a:schemeClr val="accent3"/>
                </a:solidFill>
              </a:rPr>
              <a:t>[</a:t>
            </a:r>
            <a:r>
              <a:rPr lang="en-US" sz="4000"/>
              <a:t>Your contact information</a:t>
            </a:r>
            <a:r>
              <a:rPr lang="en-US" sz="4000">
                <a:solidFill>
                  <a:schemeClr val="accent3"/>
                </a:solidFill>
              </a:rPr>
              <a:t>]</a:t>
            </a:r>
            <a:endParaRPr lang="en-US" sz="4000" dirty="0">
              <a:solidFill>
                <a:schemeClr val="accent3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6" name="Text Box 14"/>
          <p:cNvSpPr txBox="1">
            <a:spLocks noChangeArrowheads="1"/>
          </p:cNvSpPr>
          <p:nvPr/>
        </p:nvSpPr>
        <p:spPr bwMode="auto">
          <a:xfrm>
            <a:off x="1645626" y="755120"/>
            <a:ext cx="5105400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 sz="1600" b="1" dirty="0">
                <a:solidFill>
                  <a:srgbClr val="FFFFFF"/>
                </a:solidFill>
                <a:latin typeface="Lucida Handwriting" pitchFamily="66" charset="0"/>
              </a:rPr>
              <a:t>     </a:t>
            </a:r>
            <a:r>
              <a:rPr lang="en-US" altLang="en-US" sz="2200" b="1" dirty="0">
                <a:solidFill>
                  <a:srgbClr val="FFFFFF"/>
                </a:solidFill>
                <a:latin typeface="Lucida Handwriting" pitchFamily="66" charset="0"/>
              </a:rPr>
              <a:t>What is the</a:t>
            </a:r>
            <a:endParaRPr lang="en-US" altLang="en-US" sz="2200" b="1" dirty="0"/>
          </a:p>
          <a:p>
            <a:pPr>
              <a:lnSpc>
                <a:spcPct val="80000"/>
              </a:lnSpc>
            </a:pPr>
            <a:endParaRPr lang="en-US" altLang="en-US" sz="2200" b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A5E1EA-D066-42AD-084D-98401B24D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840F90-3797-6598-63BF-6822CF87D5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1"/>
              </a:buClr>
            </a:pPr>
            <a:r>
              <a:rPr lang="en-US" dirty="0">
                <a:solidFill>
                  <a:schemeClr val="accent3"/>
                </a:solidFill>
              </a:rPr>
              <a:t>[</a:t>
            </a:r>
            <a:r>
              <a:rPr lang="en-US" dirty="0"/>
              <a:t>Translator/Interpreter</a:t>
            </a:r>
            <a:r>
              <a:rPr lang="en-US" dirty="0">
                <a:solidFill>
                  <a:schemeClr val="accent3"/>
                </a:solidFill>
              </a:rPr>
              <a:t>]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chemeClr val="accent3"/>
                </a:solidFill>
              </a:rPr>
              <a:t>[</a:t>
            </a:r>
            <a:r>
              <a:rPr lang="en-US" dirty="0"/>
              <a:t>Languages</a:t>
            </a:r>
            <a:r>
              <a:rPr lang="en-US" dirty="0">
                <a:solidFill>
                  <a:schemeClr val="accent3"/>
                </a:solidFill>
              </a:rPr>
              <a:t>]</a:t>
            </a:r>
            <a:endParaRPr lang="en-US" dirty="0"/>
          </a:p>
          <a:p>
            <a:pPr>
              <a:buClr>
                <a:schemeClr val="tx1"/>
              </a:buClr>
            </a:pPr>
            <a:r>
              <a:rPr lang="en-US">
                <a:solidFill>
                  <a:schemeClr val="accent3"/>
                </a:solidFill>
              </a:rPr>
              <a:t>[</a:t>
            </a:r>
            <a:r>
              <a:rPr lang="en-US"/>
              <a:t>Specializations</a:t>
            </a:r>
            <a:r>
              <a:rPr lang="en-US">
                <a:solidFill>
                  <a:schemeClr val="accent3"/>
                </a:solidFill>
              </a:rPr>
              <a:t>]</a:t>
            </a:r>
          </a:p>
          <a:p>
            <a:pPr>
              <a:buClr>
                <a:schemeClr val="tx1"/>
              </a:buClr>
            </a:pPr>
            <a:r>
              <a:rPr lang="en-US">
                <a:solidFill>
                  <a:schemeClr val="accent3"/>
                </a:solidFill>
              </a:rPr>
              <a:t>[</a:t>
            </a:r>
            <a:r>
              <a:rPr lang="en-US" dirty="0"/>
              <a:t>Fun facts/favorite part of your career</a:t>
            </a:r>
            <a:r>
              <a:rPr lang="en-US" dirty="0">
                <a:solidFill>
                  <a:schemeClr val="accent3"/>
                </a:solidFill>
              </a:rPr>
              <a:t>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106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6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6" name="Text Box 14"/>
          <p:cNvSpPr txBox="1">
            <a:spLocks noChangeArrowheads="1"/>
          </p:cNvSpPr>
          <p:nvPr/>
        </p:nvSpPr>
        <p:spPr bwMode="auto">
          <a:xfrm>
            <a:off x="1645626" y="755120"/>
            <a:ext cx="5105400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 sz="1600" b="1" dirty="0">
                <a:solidFill>
                  <a:srgbClr val="FFFFFF"/>
                </a:solidFill>
                <a:latin typeface="Lucida Handwriting" pitchFamily="66" charset="0"/>
              </a:rPr>
              <a:t>     </a:t>
            </a:r>
            <a:r>
              <a:rPr lang="en-US" altLang="en-US" sz="2200" b="1" dirty="0">
                <a:solidFill>
                  <a:srgbClr val="FFFFFF"/>
                </a:solidFill>
                <a:latin typeface="Lucida Handwriting" pitchFamily="66" charset="0"/>
              </a:rPr>
              <a:t>What is the</a:t>
            </a:r>
            <a:endParaRPr lang="en-US" altLang="en-US" sz="2200" b="1" dirty="0"/>
          </a:p>
          <a:p>
            <a:pPr>
              <a:lnSpc>
                <a:spcPct val="80000"/>
              </a:lnSpc>
            </a:pPr>
            <a:endParaRPr lang="en-US" altLang="en-US" sz="2200" b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7EB322-EF95-6E3F-FC67-2A5B1E047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the American Translators Association (ATA)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3CE1AE-6C62-E44A-BE45-FEA53F39E4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362200"/>
            <a:ext cx="7315200" cy="3124200"/>
          </a:xfrm>
        </p:spPr>
        <p:txBody>
          <a:bodyPr/>
          <a:lstStyle/>
          <a:p>
            <a:r>
              <a:rPr lang="en-US" dirty="0"/>
              <a:t>National not-for-profit association with an international orientation</a:t>
            </a:r>
          </a:p>
          <a:p>
            <a:r>
              <a:rPr lang="en-US" alt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Largest professional association of </a:t>
            </a:r>
            <a:br>
              <a:rPr lang="en-US" alt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</a:br>
            <a:r>
              <a:rPr lang="en-US" alt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language professionals in the United States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162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6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Text Box 20"/>
          <p:cNvSpPr txBox="1">
            <a:spLocks noChangeArrowheads="1"/>
          </p:cNvSpPr>
          <p:nvPr/>
        </p:nvSpPr>
        <p:spPr bwMode="auto">
          <a:xfrm>
            <a:off x="0" y="914400"/>
            <a:ext cx="3581400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 sz="1600" b="1" dirty="0">
                <a:solidFill>
                  <a:srgbClr val="FFFFFF"/>
                </a:solidFill>
                <a:latin typeface="Lucida Handwriting" pitchFamily="66" charset="0"/>
              </a:rPr>
              <a:t>     </a:t>
            </a:r>
            <a:r>
              <a:rPr lang="en-US" altLang="en-US" sz="2200" b="1" dirty="0">
                <a:solidFill>
                  <a:schemeClr val="bg1"/>
                </a:solidFill>
                <a:latin typeface="Lucida Handwriting" pitchFamily="66" charset="0"/>
              </a:rPr>
              <a:t>Mission Statement</a:t>
            </a:r>
            <a:endParaRPr lang="en-US" altLang="en-US" sz="2200" b="1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75E314-FAC8-7F69-0E95-2C13E4B59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Day in the Life…</a:t>
            </a:r>
          </a:p>
        </p:txBody>
      </p:sp>
      <p:pic>
        <p:nvPicPr>
          <p:cNvPr id="4" name="Online Media 3" descr="A Day in the Life of Translators and Interpreters">
            <a:hlinkClick r:id="" action="ppaction://media"/>
            <a:extLst>
              <a:ext uri="{FF2B5EF4-FFF2-40B4-BE49-F238E27FC236}">
                <a16:creationId xmlns:a16="http://schemas.microsoft.com/office/drawing/2014/main" id="{DF1C5AF1-5EDC-887C-2251-653F64C7A6B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81000" y="1569720"/>
            <a:ext cx="8439912" cy="475488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6FC158-8122-8C44-9C53-8017481384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287"/>
          <a:stretch/>
        </p:blipFill>
        <p:spPr>
          <a:xfrm>
            <a:off x="685800" y="2980303"/>
            <a:ext cx="3749040" cy="2428393"/>
          </a:xfrm>
          <a:prstGeom prst="rect">
            <a:avLst/>
          </a:prstGeom>
          <a:ln>
            <a:solidFill>
              <a:srgbClr val="002D5D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22F293-9296-DE44-9D62-2FF3A60F08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2981807"/>
            <a:ext cx="3749040" cy="2428393"/>
          </a:xfrm>
          <a:prstGeom prst="rect">
            <a:avLst/>
          </a:prstGeom>
          <a:ln>
            <a:solidFill>
              <a:srgbClr val="002D5D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DA5338-AB4E-F5FE-F274-5895591A0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you tell me…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AA8A79-1809-7327-6882-660E23696E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What’s the difference between a translator and an interpreter?</a:t>
            </a:r>
            <a:endParaRPr lang="en-US" altLang="en-US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A9E453A-B650-33F0-0223-424E341DA567}"/>
              </a:ext>
            </a:extLst>
          </p:cNvPr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2D5D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0246" name="Text Box 12"/>
          <p:cNvSpPr txBox="1">
            <a:spLocks noChangeArrowheads="1"/>
          </p:cNvSpPr>
          <p:nvPr/>
        </p:nvSpPr>
        <p:spPr bwMode="auto">
          <a:xfrm>
            <a:off x="990600" y="4495800"/>
            <a:ext cx="7086600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A99B0A-C236-584B-BB71-5FBCE5537A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163" b="10806"/>
          <a:stretch/>
        </p:blipFill>
        <p:spPr>
          <a:xfrm>
            <a:off x="104638" y="1828800"/>
            <a:ext cx="8934723" cy="4699237"/>
          </a:xfrm>
          <a:prstGeom prst="rect">
            <a:avLst/>
          </a:prstGeom>
          <a:ln>
            <a:solidFill>
              <a:srgbClr val="002D5D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79754D-54AC-1718-A0CF-ADCFE5F8FC1C}"/>
              </a:ext>
            </a:extLst>
          </p:cNvPr>
          <p:cNvSpPr txBox="1"/>
          <p:nvPr/>
        </p:nvSpPr>
        <p:spPr>
          <a:xfrm>
            <a:off x="0" y="228600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Arial Narrow" panose="020B0604020202020204" pitchFamily="34" charset="0"/>
              </a:rPr>
              <a:t>What is the difference between translators and interpreters?</a:t>
            </a:r>
          </a:p>
        </p:txBody>
      </p:sp>
    </p:spTree>
    <p:extLst>
      <p:ext uri="{BB962C8B-B14F-4D97-AF65-F5344CB8AC3E}">
        <p14:creationId xmlns:p14="http://schemas.microsoft.com/office/powerpoint/2010/main" val="34478751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47" name="Rectangle 19"/>
          <p:cNvSpPr>
            <a:spLocks noChangeArrowheads="1"/>
          </p:cNvSpPr>
          <p:nvPr/>
        </p:nvSpPr>
        <p:spPr bwMode="auto">
          <a:xfrm>
            <a:off x="1219200" y="4495800"/>
            <a:ext cx="70866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</a:pPr>
            <a:r>
              <a:rPr lang="en-US" altLang="en-US" sz="2600" dirty="0">
                <a:solidFill>
                  <a:srgbClr val="002060"/>
                </a:solidFill>
                <a:cs typeface="Times New Roman" pitchFamily="18" charset="0"/>
              </a:rPr>
              <a:t>	</a:t>
            </a:r>
            <a:endParaRPr lang="en-US" altLang="en-US" sz="2800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9354" name="Line 26"/>
          <p:cNvSpPr>
            <a:spLocks noChangeShapeType="1"/>
          </p:cNvSpPr>
          <p:nvPr/>
        </p:nvSpPr>
        <p:spPr bwMode="auto">
          <a:xfrm>
            <a:off x="1295400" y="2286000"/>
            <a:ext cx="0" cy="9906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9356" name="Line 28"/>
          <p:cNvSpPr>
            <a:spLocks noChangeShapeType="1"/>
          </p:cNvSpPr>
          <p:nvPr/>
        </p:nvSpPr>
        <p:spPr bwMode="auto">
          <a:xfrm>
            <a:off x="1295400" y="2514600"/>
            <a:ext cx="0" cy="17526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ABF344F-68E7-B048-AD30-5A985074BB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3" t="12404" b="13387"/>
          <a:stretch/>
        </p:blipFill>
        <p:spPr>
          <a:xfrm>
            <a:off x="914400" y="-18745"/>
            <a:ext cx="3745751" cy="2194560"/>
          </a:xfrm>
          <a:prstGeom prst="rect">
            <a:avLst/>
          </a:prstGeom>
          <a:ln>
            <a:noFill/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D45A36-FBCB-1E3A-6B93-0ED36C9B7F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590800"/>
            <a:ext cx="7315200" cy="28956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Translators work from their second language into their native language.</a:t>
            </a:r>
          </a:p>
          <a:p>
            <a:pPr eaLnBrk="1" hangingPunct="1"/>
            <a:r>
              <a:rPr lang="en-US" alt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For example, </a:t>
            </a:r>
            <a:r>
              <a:rPr lang="en-US" altLang="en-US" dirty="0">
                <a:latin typeface="Calibri" pitchFamily="34" charset="0"/>
                <a:cs typeface="Calibri" pitchFamily="34" charset="0"/>
              </a:rPr>
              <a:t>I’m </a:t>
            </a:r>
            <a:r>
              <a:rPr lang="en-US" altLang="en-US" dirty="0">
                <a:solidFill>
                  <a:schemeClr val="accent3"/>
                </a:solidFill>
                <a:latin typeface="Calibri" pitchFamily="34" charset="0"/>
                <a:cs typeface="Calibri" pitchFamily="34" charset="0"/>
              </a:rPr>
              <a:t>[</a:t>
            </a:r>
            <a:r>
              <a:rPr lang="en-US" altLang="en-US" dirty="0">
                <a:latin typeface="Calibri" pitchFamily="34" charset="0"/>
                <a:cs typeface="Calibri" pitchFamily="34" charset="0"/>
              </a:rPr>
              <a:t>an X to Y translator</a:t>
            </a:r>
            <a:r>
              <a:rPr lang="en-US" altLang="en-US" dirty="0">
                <a:solidFill>
                  <a:schemeClr val="accent3"/>
                </a:solidFill>
                <a:latin typeface="Calibri" pitchFamily="34" charset="0"/>
                <a:cs typeface="Calibri" pitchFamily="34" charset="0"/>
              </a:rPr>
              <a:t>]</a:t>
            </a:r>
            <a:r>
              <a:rPr lang="en-US" altLang="en-US" dirty="0">
                <a:latin typeface="Calibri" pitchFamily="34" charset="0"/>
                <a:cs typeface="Calibri" pitchFamily="34" charset="0"/>
              </a:rPr>
              <a:t>.</a:t>
            </a:r>
          </a:p>
          <a:p>
            <a:pPr eaLnBrk="1" hangingPunct="1"/>
            <a:r>
              <a:rPr lang="en-US" alt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What language would you translate into?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99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1" dur="500"/>
                                        <p:tgtEl>
                                          <p:spTgt spid="99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9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47" grpId="0" autoUpdateAnimBg="0"/>
      <p:bldP spid="99354" grpId="0" animBg="1"/>
      <p:bldP spid="9935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56" name="Line 28"/>
          <p:cNvSpPr>
            <a:spLocks noChangeShapeType="1"/>
          </p:cNvSpPr>
          <p:nvPr/>
        </p:nvSpPr>
        <p:spPr bwMode="auto">
          <a:xfrm>
            <a:off x="1295400" y="2514600"/>
            <a:ext cx="0" cy="17526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0DCEF7D-944B-C943-8E29-1FC64B04CF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86" b="13605"/>
          <a:stretch/>
        </p:blipFill>
        <p:spPr>
          <a:xfrm>
            <a:off x="914400" y="0"/>
            <a:ext cx="3769192" cy="219456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9497F9-CD40-5C9E-4F57-B27D1AF6AE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590800"/>
            <a:ext cx="7315200" cy="2895600"/>
          </a:xfrm>
        </p:spPr>
        <p:txBody>
          <a:bodyPr/>
          <a:lstStyle/>
          <a:p>
            <a:pPr marL="7938" eaLnBrk="1" hangingPunct="1"/>
            <a:r>
              <a:rPr lang="en-US" altLang="en-US" dirty="0">
                <a:solidFill>
                  <a:srgbClr val="002D5D"/>
                </a:solidFill>
                <a:latin typeface="Calibri" pitchFamily="34" charset="0"/>
                <a:cs typeface="Calibri" pitchFamily="34" charset="0"/>
              </a:rPr>
              <a:t>Interpreters work in both directions</a:t>
            </a:r>
            <a:r>
              <a:rPr lang="en-US" alt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.</a:t>
            </a:r>
            <a:endParaRPr lang="en-US" altLang="en-US" sz="1800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/>
            <a:r>
              <a:rPr lang="en-US" alt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For example, </a:t>
            </a:r>
            <a:r>
              <a:rPr lang="en-US" altLang="en-US" dirty="0">
                <a:latin typeface="Calibri" pitchFamily="34" charset="0"/>
                <a:cs typeface="Calibri" pitchFamily="34" charset="0"/>
              </a:rPr>
              <a:t>I interpret between </a:t>
            </a:r>
            <a:r>
              <a:rPr lang="en-US" altLang="en-US" dirty="0">
                <a:solidFill>
                  <a:schemeClr val="accent3"/>
                </a:solidFill>
                <a:latin typeface="Calibri" pitchFamily="34" charset="0"/>
                <a:cs typeface="Calibri" pitchFamily="34" charset="0"/>
              </a:rPr>
              <a:t>[</a:t>
            </a:r>
            <a:r>
              <a:rPr lang="en-US" altLang="en-US" dirty="0">
                <a:latin typeface="Calibri" pitchFamily="34" charset="0"/>
                <a:cs typeface="Calibri" pitchFamily="34" charset="0"/>
              </a:rPr>
              <a:t>X and Y</a:t>
            </a:r>
            <a:r>
              <a:rPr lang="en-US" altLang="en-US" dirty="0">
                <a:solidFill>
                  <a:schemeClr val="accent3"/>
                </a:solidFill>
                <a:latin typeface="Calibri" pitchFamily="34" charset="0"/>
                <a:cs typeface="Calibri" pitchFamily="34" charset="0"/>
              </a:rPr>
              <a:t>]</a:t>
            </a:r>
            <a:r>
              <a:rPr lang="en-US" altLang="en-US" dirty="0">
                <a:latin typeface="Calibri" pitchFamily="34" charset="0"/>
                <a:cs typeface="Calibri" pitchFamily="34" charset="0"/>
              </a:rPr>
              <a:t>.</a:t>
            </a:r>
            <a:endParaRPr lang="en-US" altLang="en-US" sz="1800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/>
            <a:r>
              <a:rPr lang="en-US" alt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What languages would you interpret?</a:t>
            </a:r>
          </a:p>
        </p:txBody>
      </p:sp>
    </p:spTree>
    <p:extLst>
      <p:ext uri="{BB962C8B-B14F-4D97-AF65-F5344CB8AC3E}">
        <p14:creationId xmlns:p14="http://schemas.microsoft.com/office/powerpoint/2010/main" val="2894887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99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5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Text Box 12"/>
          <p:cNvSpPr txBox="1">
            <a:spLocks noChangeArrowheads="1"/>
          </p:cNvSpPr>
          <p:nvPr/>
        </p:nvSpPr>
        <p:spPr bwMode="auto">
          <a:xfrm>
            <a:off x="990600" y="4495800"/>
            <a:ext cx="7086600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0E4D481B-DF78-FA44-A92D-18CB16975E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2743200"/>
            <a:ext cx="7391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</a:pPr>
            <a:endParaRPr lang="en-US" altLang="en-US" sz="2800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0333D7-284B-8F6B-4065-C8E939F156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2971800"/>
            <a:ext cx="1801680" cy="283464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0435909-1CAD-DEF5-4444-05295053A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Have you ever…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454639A-F7D9-4920-B290-6841BD21E0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r>
              <a:rPr lang="en-US" alt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Worked with or seen an interpreter before? (At the doctor’s office, in movies)</a:t>
            </a:r>
          </a:p>
          <a:p>
            <a:pPr marL="0" indent="0" eaLnBrk="1" hangingPunct="1">
              <a:buNone/>
              <a:tabLst>
                <a:tab pos="2163763" algn="l"/>
                <a:tab pos="2333625" algn="l"/>
                <a:tab pos="2449513" algn="l"/>
              </a:tabLst>
            </a:pPr>
            <a:r>
              <a:rPr lang="en-US" alt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		</a:t>
            </a:r>
          </a:p>
          <a:p>
            <a:pPr marL="0" indent="0" eaLnBrk="1" hangingPunct="1">
              <a:buNone/>
              <a:tabLst>
                <a:tab pos="2055813" algn="l"/>
              </a:tabLst>
            </a:pPr>
            <a:r>
              <a:rPr lang="en-US" alt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	Read something that was</a:t>
            </a:r>
            <a:br>
              <a:rPr lang="en-US" alt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</a:br>
            <a:r>
              <a:rPr lang="en-US" alt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	translated before?</a:t>
            </a:r>
            <a:br>
              <a:rPr lang="en-US" alt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</a:br>
            <a:r>
              <a:rPr lang="en-US" alt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	(a book, subtitles on a film)</a:t>
            </a:r>
          </a:p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utoUpdateAnimBg="0"/>
    </p:bldLst>
  </p:timing>
</p:sld>
</file>

<file path=ppt/theme/theme1.xml><?xml version="1.0" encoding="utf-8"?>
<a:theme xmlns:a="http://schemas.openxmlformats.org/drawingml/2006/main" name="Default Design">
  <a:themeElements>
    <a:clrScheme name="ATA Theme">
      <a:dk1>
        <a:srgbClr val="FFFFFF"/>
      </a:dk1>
      <a:lt1>
        <a:srgbClr val="003366"/>
      </a:lt1>
      <a:dk2>
        <a:srgbClr val="FFFFFF"/>
      </a:dk2>
      <a:lt2>
        <a:srgbClr val="003366"/>
      </a:lt2>
      <a:accent1>
        <a:srgbClr val="003366"/>
      </a:accent1>
      <a:accent2>
        <a:srgbClr val="8ACD55"/>
      </a:accent2>
      <a:accent3>
        <a:srgbClr val="FF2600"/>
      </a:accent3>
      <a:accent4>
        <a:srgbClr val="6699CC"/>
      </a:accent4>
      <a:accent5>
        <a:srgbClr val="666666"/>
      </a:accent5>
      <a:accent6>
        <a:srgbClr val="999999"/>
      </a:accent6>
      <a:hlink>
        <a:srgbClr val="99CC66"/>
      </a:hlink>
      <a:folHlink>
        <a:srgbClr val="99CC66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rgbClr val="00008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rgbClr val="00008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1633</TotalTime>
  <Words>679</Words>
  <Application>Microsoft Macintosh PowerPoint</Application>
  <PresentationFormat>On-screen Show (4:3)</PresentationFormat>
  <Paragraphs>101</Paragraphs>
  <Slides>18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Lucida Handwriting</vt:lpstr>
      <vt:lpstr>Times New Roman</vt:lpstr>
      <vt:lpstr>Default Design</vt:lpstr>
      <vt:lpstr>PowerPoint Presentation</vt:lpstr>
      <vt:lpstr>About me</vt:lpstr>
      <vt:lpstr>About the American Translators Association (ATA)</vt:lpstr>
      <vt:lpstr>A Day in the Life…</vt:lpstr>
      <vt:lpstr>Can you tell me…</vt:lpstr>
      <vt:lpstr>PowerPoint Presentation</vt:lpstr>
      <vt:lpstr>PowerPoint Presentation</vt:lpstr>
      <vt:lpstr>PowerPoint Presentation</vt:lpstr>
      <vt:lpstr>Have you ever…</vt:lpstr>
      <vt:lpstr>Did you know…</vt:lpstr>
      <vt:lpstr>Did you know…</vt:lpstr>
      <vt:lpstr>Common areas of work for translators and interpreters </vt:lpstr>
      <vt:lpstr>Translation problems…</vt:lpstr>
      <vt:lpstr>Who needs translators and interpreters?</vt:lpstr>
      <vt:lpstr>Who needs translators and interpreters?</vt:lpstr>
      <vt:lpstr>PowerPoint Presentation</vt:lpstr>
      <vt:lpstr>Resources for students</vt:lpstr>
      <vt:lpstr>Questions?</vt:lpstr>
    </vt:vector>
  </TitlesOfParts>
  <Company>ATA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Teresa Kelly</dc:creator>
  <cp:lastModifiedBy>Teresa Kelly</cp:lastModifiedBy>
  <cp:revision>371</cp:revision>
  <cp:lastPrinted>2019-09-19T23:32:13Z</cp:lastPrinted>
  <dcterms:created xsi:type="dcterms:W3CDTF">2002-12-20T19:56:05Z</dcterms:created>
  <dcterms:modified xsi:type="dcterms:W3CDTF">2022-07-22T21:17:40Z</dcterms:modified>
</cp:coreProperties>
</file>